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Bookman Old Style" panose="02050604050505020204" pitchFamily="18"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i+NVotgx93EpFgIDJPufvsGzGIc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8DC83-FA9E-41A2-BAD5-15857ABE93C0}">
  <a:tblStyle styleId="{28A8DC83-FA9E-41A2-BAD5-15857ABE93C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7" d="100"/>
          <a:sy n="37" d="100"/>
        </p:scale>
        <p:origin x="293"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93ba282f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2" name="Google Shape;182;g2793ba282f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a9e7ebe87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5" name="Google Shape;205;g27a9e7ebe87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7a9e7ebe87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3" name="Google Shape;213;g27a9e7ebe87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23" name="Google Shape;2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7a9e7ebe8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4" name="Google Shape;234;g27a9e7ebe8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4" name="Google Shape;2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5" name="Google Shape;25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b246f3bf85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5" name="Google Shape;265;g2b246f3bf8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b246f3bf8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76" name="Google Shape;276;g2b246f3bf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bcf8b4f7b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87" name="Google Shape;287;g2bcf8b4f7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bc5703b5d0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98" name="Google Shape;298;g2bc5703b5d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b246f3bf85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09" name="Google Shape;309;g2b246f3bf85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b246f3bf8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0" name="Google Shape;320;g2b246f3bf8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c9b090172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9" name="Google Shape;329;g2c9b09017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c9b0901725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39" name="Google Shape;339;g2c9b090172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48" name="Google Shape;3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59" name="Google Shape;3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b246f3bf85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70" name="Google Shape;370;g2b246f3bf85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4293438093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81" name="Google Shape;381;g2429343809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92" name="Google Shape;39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06" name="Google Shape;40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ec30d1a1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8" name="Google Shape;138;g23ec30d1a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3ec30d1a1f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g23ec30d1a1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77a8c723df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2" name="Google Shape;162;g277a8c723d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2" name="Google Shape;17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jpg"/><Relationship Id="rId4" Type="http://schemas.openxmlformats.org/officeDocument/2006/relationships/image" Target="../media/image2.png"/><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docs.google.com/document/d/1ZAAfQKnfCvJ3JNMbpE-T6rU-mMiu9X2YtKgaDKwPKSA/edit"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png"/><Relationship Id="rId7" Type="http://schemas.openxmlformats.org/officeDocument/2006/relationships/hyperlink" Target="http://drive.google.com/file/d/1s-O8lRnJjn2LcvPvO2dkL_fkiPqUvdrQ/view"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drive.google.com/file/d/1ZzI4KUhjLGAU586Fg5_HWFh8BLF60lU1/view"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hyperlink" Target="https://docs.google.com/document/d/1F0A3nzLTJkoCvfCI-NE7t-oe6PDKg6YtJApTXy7yn6Q/edit" TargetMode="External"/><Relationship Id="rId3" Type="http://schemas.openxmlformats.org/officeDocument/2006/relationships/image" Target="../media/image1.png"/><Relationship Id="rId7" Type="http://schemas.openxmlformats.org/officeDocument/2006/relationships/hyperlink" Target="https://docs.google.com/document/d/19gnSVdDaSMMceQ_yy4yrqjJPsTrHKu9kf79opihQdTc/edit"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89" name="Google Shape;89;p1"/>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90" name="Google Shape;90;p1"/>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91" name="Google Shape;91;p1"/>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latin typeface="Times New Roman"/>
              <a:ea typeface="Times New Roman"/>
              <a:cs typeface="Times New Roman"/>
              <a:sym typeface="Times New Roman"/>
            </a:endParaRPr>
          </a:p>
        </p:txBody>
      </p:sp>
      <p:sp>
        <p:nvSpPr>
          <p:cNvPr id="92" name="Google Shape;92;p1"/>
          <p:cNvSpPr txBox="1"/>
          <p:nvPr/>
        </p:nvSpPr>
        <p:spPr>
          <a:xfrm>
            <a:off x="1098344" y="1527425"/>
            <a:ext cx="10904400" cy="500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C00000"/>
                </a:solidFill>
                <a:latin typeface="Times New Roman"/>
                <a:ea typeface="Times New Roman"/>
                <a:cs typeface="Times New Roman"/>
                <a:sym typeface="Times New Roman"/>
              </a:rPr>
              <a:t>K. J. Somaiya Institute of Information Technology, Mumbai</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r>
              <a:rPr lang="en-US" sz="2400" b="1" i="0" u="sng" strike="noStrike" cap="none">
                <a:solidFill>
                  <a:srgbClr val="052358"/>
                </a:solidFill>
                <a:latin typeface="Times New Roman"/>
                <a:ea typeface="Times New Roman"/>
                <a:cs typeface="Times New Roman"/>
                <a:sym typeface="Times New Roman"/>
              </a:rPr>
              <a:t>Department of Electronics and Telecommunication Engineering</a:t>
            </a:r>
            <a:r>
              <a:rPr lang="en-US" sz="2000" b="1" i="0" u="sng" strike="noStrike" cap="none">
                <a:solidFill>
                  <a:srgbClr val="052358"/>
                </a:solidFill>
                <a:latin typeface="Times New Roman"/>
                <a:ea typeface="Times New Roman"/>
                <a:cs typeface="Times New Roman"/>
                <a:sym typeface="Times New Roman"/>
              </a:rPr>
              <a:t> </a:t>
            </a:r>
            <a:endParaRPr sz="2000" b="1" i="0" u="sng" strike="noStrike" cap="none">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52358"/>
                </a:solidFill>
                <a:latin typeface="Times New Roman"/>
                <a:ea typeface="Times New Roman"/>
                <a:cs typeface="Times New Roman"/>
                <a:sym typeface="Times New Roman"/>
              </a:rPr>
              <a:t>Academic Year 2023-2024</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52358"/>
                </a:solidFill>
                <a:latin typeface="Times New Roman"/>
                <a:ea typeface="Times New Roman"/>
                <a:cs typeface="Times New Roman"/>
                <a:sym typeface="Times New Roman"/>
              </a:rPr>
              <a:t>Major Project-A Sem-VII</a:t>
            </a:r>
            <a:r>
              <a:rPr lang="en-US" sz="2000" b="1">
                <a:solidFill>
                  <a:srgbClr val="052358"/>
                </a:solidFill>
                <a:latin typeface="Times New Roman"/>
                <a:ea typeface="Times New Roman"/>
                <a:cs typeface="Times New Roman"/>
                <a:sym typeface="Times New Roman"/>
              </a:rPr>
              <a:t>I</a:t>
            </a:r>
            <a:endParaRPr sz="1000" b="0" i="0" u="none" strike="noStrike" cap="none">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100"/>
              <a:buFont typeface="Arial"/>
              <a:buNone/>
            </a:pPr>
            <a:r>
              <a:rPr lang="en-US" sz="2300" b="1">
                <a:solidFill>
                  <a:srgbClr val="C00000"/>
                </a:solidFill>
                <a:latin typeface="Times New Roman"/>
                <a:ea typeface="Times New Roman"/>
                <a:cs typeface="Times New Roman"/>
                <a:sym typeface="Times New Roman"/>
              </a:rPr>
              <a:t>    </a:t>
            </a:r>
            <a:r>
              <a:rPr lang="en-US" sz="2300" b="1" i="0" u="none" strike="noStrike" cap="none">
                <a:solidFill>
                  <a:srgbClr val="C00000"/>
                </a:solidFill>
                <a:latin typeface="Times New Roman"/>
                <a:ea typeface="Times New Roman"/>
                <a:cs typeface="Times New Roman"/>
                <a:sym typeface="Times New Roman"/>
              </a:rPr>
              <a:t>Design of Forward Problem for Early Detection of Breast Cancer using Electrical Impedance Tomography (EIT) Technique</a:t>
            </a:r>
            <a:endParaRPr sz="1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endParaRPr sz="23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PRATHAMESH AWATE - LY-</a:t>
            </a:r>
            <a:r>
              <a:rPr lang="en-US" sz="1800" b="1">
                <a:latin typeface="Times New Roman"/>
                <a:ea typeface="Times New Roman"/>
                <a:cs typeface="Times New Roman"/>
                <a:sym typeface="Times New Roman"/>
              </a:rPr>
              <a:t>32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BHAVESH PATEL - LY- </a:t>
            </a:r>
            <a:r>
              <a:rPr lang="en-US" sz="1800" b="1">
                <a:latin typeface="Times New Roman"/>
                <a:ea typeface="Times New Roman"/>
                <a:cs typeface="Times New Roman"/>
                <a:sym typeface="Times New Roman"/>
              </a:rPr>
              <a:t>50</a:t>
            </a:r>
            <a:endParaRPr sz="18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 				                                      YASH SALUNKHE -LY- 5</a:t>
            </a:r>
            <a:r>
              <a:rPr lang="en-US" sz="1800" b="1">
                <a:latin typeface="Times New Roman"/>
                <a:ea typeface="Times New Roman"/>
                <a:cs typeface="Times New Roman"/>
                <a:sym typeface="Times New Roman"/>
              </a:rPr>
              <a:t>8</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800"/>
              <a:buFont typeface="Times New Roman"/>
              <a:buNone/>
            </a:pPr>
            <a:endParaRPr sz="18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FF0000"/>
              </a:buClr>
              <a:buSzPts val="1800"/>
              <a:buFont typeface="Times New Roman"/>
              <a:buNone/>
            </a:pPr>
            <a:r>
              <a:rPr lang="en-US" sz="1800" b="1" i="0" u="none" strike="noStrike" cap="none">
                <a:solidFill>
                  <a:srgbClr val="FF0000"/>
                </a:solidFill>
                <a:latin typeface="Times New Roman"/>
                <a:ea typeface="Times New Roman"/>
                <a:cs typeface="Times New Roman"/>
                <a:sym typeface="Times New Roman"/>
              </a:rPr>
              <a:t> Dr. Priya T. Hankare</a:t>
            </a:r>
            <a:endParaRPr sz="1800" b="1" i="0" u="none" strike="noStrike" cap="none">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800"/>
              <a:buFont typeface="Calibri"/>
              <a:buNone/>
            </a:pPr>
            <a:endParaRPr sz="2800" b="1" i="0" u="none" strike="noStrike" cap="none">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052358"/>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6E3F0C"/>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C00000"/>
                </a:solidFill>
                <a:latin typeface="Times New Roman"/>
                <a:ea typeface="Times New Roman"/>
                <a:cs typeface="Times New Roman"/>
                <a:sym typeface="Times New Roman"/>
              </a:rPr>
              <a:t>     						</a:t>
            </a:r>
            <a:r>
              <a:rPr lang="en-US" sz="1700" b="0" i="0" u="none" strike="noStrike" cap="none">
                <a:solidFill>
                  <a:srgbClr val="000000"/>
                </a:solidFill>
                <a:latin typeface="Times New Roman"/>
                <a:ea typeface="Times New Roman"/>
                <a:cs typeface="Times New Roman"/>
                <a:sym typeface="Times New Roman"/>
              </a:rPr>
              <a:t>			               </a:t>
            </a:r>
            <a:endParaRPr sz="1100" b="0" i="0" u="none" strike="noStrike" cap="none">
              <a:solidFill>
                <a:srgbClr val="000000"/>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900"/>
              <a:buFont typeface="Arial"/>
              <a:buNone/>
            </a:pPr>
            <a:endParaRPr sz="2900" b="0"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endParaRPr sz="2900" b="0" i="0" u="none" strike="noStrike" cap="none">
              <a:solidFill>
                <a:srgbClr val="C00000"/>
              </a:solidFill>
              <a:latin typeface="Times New Roman"/>
              <a:ea typeface="Times New Roman"/>
              <a:cs typeface="Times New Roman"/>
              <a:sym typeface="Times New Roman"/>
            </a:endParaRPr>
          </a:p>
        </p:txBody>
      </p:sp>
      <p:pic>
        <p:nvPicPr>
          <p:cNvPr id="93" name="Google Shape;93;p1"/>
          <p:cNvPicPr preferRelativeResize="0"/>
          <p:nvPr/>
        </p:nvPicPr>
        <p:blipFill rotWithShape="1">
          <a:blip r:embed="rId6">
            <a:alphaModFix/>
          </a:blip>
          <a:srcRect/>
          <a:stretch/>
        </p:blipFill>
        <p:spPr>
          <a:xfrm>
            <a:off x="1588047" y="127274"/>
            <a:ext cx="6459766" cy="1039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pic>
        <p:nvPicPr>
          <p:cNvPr id="184" name="Google Shape;184;g2793ba282ff_0_42"/>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85" name="Google Shape;185;g2793ba282ff_0_42"/>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86" name="Google Shape;186;g2793ba282ff_0_42"/>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187" name="Google Shape;187;g2793ba282ff_0_42"/>
          <p:cNvPicPr preferRelativeResize="0"/>
          <p:nvPr/>
        </p:nvPicPr>
        <p:blipFill rotWithShape="1">
          <a:blip r:embed="rId6">
            <a:alphaModFix/>
          </a:blip>
          <a:srcRect/>
          <a:stretch/>
        </p:blipFill>
        <p:spPr>
          <a:xfrm>
            <a:off x="1388025" y="72250"/>
            <a:ext cx="5484850" cy="975625"/>
          </a:xfrm>
          <a:prstGeom prst="rect">
            <a:avLst/>
          </a:prstGeom>
          <a:noFill/>
          <a:ln>
            <a:noFill/>
          </a:ln>
        </p:spPr>
      </p:pic>
      <p:sp>
        <p:nvSpPr>
          <p:cNvPr id="188" name="Google Shape;188;g2793ba282ff_0_42"/>
          <p:cNvSpPr txBox="1"/>
          <p:nvPr/>
        </p:nvSpPr>
        <p:spPr>
          <a:xfrm>
            <a:off x="1539838" y="6313825"/>
            <a:ext cx="2912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1" u="none" strike="noStrike" cap="none">
              <a:solidFill>
                <a:srgbClr val="000000"/>
              </a:solidFill>
              <a:latin typeface="Times New Roman"/>
              <a:ea typeface="Times New Roman"/>
              <a:cs typeface="Times New Roman"/>
              <a:sym typeface="Times New Roman"/>
            </a:endParaRPr>
          </a:p>
        </p:txBody>
      </p:sp>
      <p:pic>
        <p:nvPicPr>
          <p:cNvPr id="189" name="Google Shape;189;g2793ba282ff_0_42"/>
          <p:cNvPicPr preferRelativeResize="0"/>
          <p:nvPr/>
        </p:nvPicPr>
        <p:blipFill rotWithShape="1">
          <a:blip r:embed="rId7">
            <a:alphaModFix/>
          </a:blip>
          <a:srcRect/>
          <a:stretch/>
        </p:blipFill>
        <p:spPr>
          <a:xfrm>
            <a:off x="7663688" y="3944075"/>
            <a:ext cx="2984463" cy="2371404"/>
          </a:xfrm>
          <a:prstGeom prst="rect">
            <a:avLst/>
          </a:prstGeom>
          <a:noFill/>
          <a:ln>
            <a:noFill/>
          </a:ln>
        </p:spPr>
      </p:pic>
      <p:pic>
        <p:nvPicPr>
          <p:cNvPr id="190" name="Google Shape;190;g2793ba282ff_0_42"/>
          <p:cNvPicPr preferRelativeResize="0"/>
          <p:nvPr/>
        </p:nvPicPr>
        <p:blipFill rotWithShape="1">
          <a:blip r:embed="rId8">
            <a:alphaModFix/>
          </a:blip>
          <a:srcRect/>
          <a:stretch/>
        </p:blipFill>
        <p:spPr>
          <a:xfrm>
            <a:off x="3483963" y="1134425"/>
            <a:ext cx="2790275" cy="2060800"/>
          </a:xfrm>
          <a:prstGeom prst="rect">
            <a:avLst/>
          </a:prstGeom>
          <a:noFill/>
          <a:ln>
            <a:noFill/>
          </a:ln>
        </p:spPr>
      </p:pic>
      <p:pic>
        <p:nvPicPr>
          <p:cNvPr id="191" name="Google Shape;191;g2793ba282ff_0_42"/>
          <p:cNvPicPr preferRelativeResize="0"/>
          <p:nvPr/>
        </p:nvPicPr>
        <p:blipFill rotWithShape="1">
          <a:blip r:embed="rId9">
            <a:alphaModFix/>
          </a:blip>
          <a:srcRect/>
          <a:stretch/>
        </p:blipFill>
        <p:spPr>
          <a:xfrm>
            <a:off x="7881150" y="1092075"/>
            <a:ext cx="2549550" cy="2145500"/>
          </a:xfrm>
          <a:prstGeom prst="rect">
            <a:avLst/>
          </a:prstGeom>
          <a:noFill/>
          <a:ln>
            <a:noFill/>
          </a:ln>
        </p:spPr>
      </p:pic>
      <p:graphicFrame>
        <p:nvGraphicFramePr>
          <p:cNvPr id="192" name="Google Shape;192;g2793ba282ff_0_42"/>
          <p:cNvGraphicFramePr/>
          <p:nvPr/>
        </p:nvGraphicFramePr>
        <p:xfrm>
          <a:off x="2429163" y="1047863"/>
          <a:ext cx="3000000" cy="3000000"/>
        </p:xfrm>
        <a:graphic>
          <a:graphicData uri="http://schemas.openxmlformats.org/drawingml/2006/table">
            <a:tbl>
              <a:tblPr>
                <a:noFill/>
                <a:tableStyleId>{28A8DC83-FA9E-41A2-BAD5-15857ABE93C0}</a:tableStyleId>
              </a:tblPr>
              <a:tblGrid>
                <a:gridCol w="4687325">
                  <a:extLst>
                    <a:ext uri="{9D8B030D-6E8A-4147-A177-3AD203B41FA5}">
                      <a16:colId xmlns:a16="http://schemas.microsoft.com/office/drawing/2014/main" val="20000"/>
                    </a:ext>
                  </a:extLst>
                </a:gridCol>
                <a:gridCol w="4494825">
                  <a:extLst>
                    <a:ext uri="{9D8B030D-6E8A-4147-A177-3AD203B41FA5}">
                      <a16:colId xmlns:a16="http://schemas.microsoft.com/office/drawing/2014/main" val="20001"/>
                    </a:ext>
                  </a:extLst>
                </a:gridCol>
              </a:tblGrid>
              <a:tr h="29916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0"/>
                  </a:ext>
                </a:extLst>
              </a:tr>
              <a:tr h="27810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1"/>
                  </a:ext>
                </a:extLst>
              </a:tr>
            </a:tbl>
          </a:graphicData>
        </a:graphic>
      </p:graphicFrame>
      <p:pic>
        <p:nvPicPr>
          <p:cNvPr id="193" name="Google Shape;193;g2793ba282ff_0_42"/>
          <p:cNvPicPr preferRelativeResize="0"/>
          <p:nvPr/>
        </p:nvPicPr>
        <p:blipFill rotWithShape="1">
          <a:blip r:embed="rId10">
            <a:alphaModFix/>
          </a:blip>
          <a:srcRect/>
          <a:stretch/>
        </p:blipFill>
        <p:spPr>
          <a:xfrm>
            <a:off x="3542625" y="4302350"/>
            <a:ext cx="2672950" cy="2145500"/>
          </a:xfrm>
          <a:prstGeom prst="rect">
            <a:avLst/>
          </a:prstGeom>
          <a:noFill/>
          <a:ln>
            <a:noFill/>
          </a:ln>
        </p:spPr>
      </p:pic>
      <p:sp>
        <p:nvSpPr>
          <p:cNvPr id="194" name="Google Shape;194;g2793ba282ff_0_42"/>
          <p:cNvSpPr txBox="1"/>
          <p:nvPr/>
        </p:nvSpPr>
        <p:spPr>
          <a:xfrm>
            <a:off x="3362125" y="3355250"/>
            <a:ext cx="2912100" cy="2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Times New Roman"/>
                <a:ea typeface="Times New Roman"/>
                <a:cs typeface="Times New Roman"/>
                <a:sym typeface="Times New Roman"/>
              </a:rPr>
              <a:t>Fig. 1 Adjacent Current Injection</a:t>
            </a:r>
            <a:endParaRPr sz="1500" b="0" i="0" u="none" strike="noStrike" cap="none">
              <a:solidFill>
                <a:srgbClr val="000000"/>
              </a:solidFill>
              <a:latin typeface="Times New Roman"/>
              <a:ea typeface="Times New Roman"/>
              <a:cs typeface="Times New Roman"/>
              <a:sym typeface="Times New Roman"/>
            </a:endParaRPr>
          </a:p>
        </p:txBody>
      </p:sp>
      <p:sp>
        <p:nvSpPr>
          <p:cNvPr id="195" name="Google Shape;195;g2793ba282ff_0_42"/>
          <p:cNvSpPr txBox="1"/>
          <p:nvPr/>
        </p:nvSpPr>
        <p:spPr>
          <a:xfrm>
            <a:off x="7760775" y="3355250"/>
            <a:ext cx="2790300" cy="2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Times New Roman"/>
                <a:ea typeface="Times New Roman"/>
                <a:cs typeface="Times New Roman"/>
                <a:sym typeface="Times New Roman"/>
              </a:rPr>
              <a:t>Fig. 2 Opposite Current Injection</a:t>
            </a:r>
            <a:endParaRPr sz="1500" b="0" i="0" u="none" strike="noStrike" cap="none">
              <a:solidFill>
                <a:srgbClr val="000000"/>
              </a:solidFill>
              <a:latin typeface="Times New Roman"/>
              <a:ea typeface="Times New Roman"/>
              <a:cs typeface="Times New Roman"/>
              <a:sym typeface="Times New Roman"/>
            </a:endParaRPr>
          </a:p>
        </p:txBody>
      </p:sp>
      <p:sp>
        <p:nvSpPr>
          <p:cNvPr id="196" name="Google Shape;196;g2793ba282ff_0_42"/>
          <p:cNvSpPr txBox="1"/>
          <p:nvPr/>
        </p:nvSpPr>
        <p:spPr>
          <a:xfrm>
            <a:off x="3164875" y="6313825"/>
            <a:ext cx="3306600" cy="2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Times New Roman"/>
                <a:ea typeface="Times New Roman"/>
                <a:cs typeface="Times New Roman"/>
                <a:sym typeface="Times New Roman"/>
              </a:rPr>
              <a:t>Fig. 3 Trigonometric Current Injection</a:t>
            </a:r>
            <a:endParaRPr sz="1500" b="0" i="0" u="none" strike="noStrike" cap="none">
              <a:solidFill>
                <a:srgbClr val="000000"/>
              </a:solidFill>
              <a:latin typeface="Times New Roman"/>
              <a:ea typeface="Times New Roman"/>
              <a:cs typeface="Times New Roman"/>
              <a:sym typeface="Times New Roman"/>
            </a:endParaRPr>
          </a:p>
        </p:txBody>
      </p:sp>
      <p:sp>
        <p:nvSpPr>
          <p:cNvPr id="197" name="Google Shape;197;g2793ba282ff_0_42"/>
          <p:cNvSpPr txBox="1"/>
          <p:nvPr/>
        </p:nvSpPr>
        <p:spPr>
          <a:xfrm>
            <a:off x="7881150" y="6313825"/>
            <a:ext cx="2984400" cy="2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Times New Roman"/>
                <a:ea typeface="Times New Roman"/>
                <a:cs typeface="Times New Roman"/>
                <a:sym typeface="Times New Roman"/>
              </a:rPr>
              <a:t>Fig. 4 Cross Sectional Injection</a:t>
            </a:r>
            <a:endParaRPr sz="1500" b="0" i="0" u="none" strike="noStrike" cap="none">
              <a:solidFill>
                <a:srgbClr val="000000"/>
              </a:solidFill>
              <a:latin typeface="Times New Roman"/>
              <a:ea typeface="Times New Roman"/>
              <a:cs typeface="Times New Roman"/>
              <a:sym typeface="Times New Roman"/>
            </a:endParaRPr>
          </a:p>
        </p:txBody>
      </p:sp>
      <p:sp>
        <p:nvSpPr>
          <p:cNvPr id="198" name="Google Shape;198;g2793ba282ff_0_42"/>
          <p:cNvSpPr/>
          <p:nvPr/>
        </p:nvSpPr>
        <p:spPr>
          <a:xfrm>
            <a:off x="8020350" y="2938775"/>
            <a:ext cx="277200" cy="298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99" name="Google Shape;199;g2793ba282ff_0_42"/>
          <p:cNvSpPr/>
          <p:nvPr/>
        </p:nvSpPr>
        <p:spPr>
          <a:xfrm>
            <a:off x="3721800" y="4302338"/>
            <a:ext cx="277200" cy="298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0" name="Google Shape;200;g2793ba282ff_0_42"/>
          <p:cNvSpPr/>
          <p:nvPr/>
        </p:nvSpPr>
        <p:spPr>
          <a:xfrm>
            <a:off x="3622850" y="1254800"/>
            <a:ext cx="277200" cy="298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1" name="Google Shape;201;g2793ba282ff_0_42"/>
          <p:cNvSpPr/>
          <p:nvPr/>
        </p:nvSpPr>
        <p:spPr>
          <a:xfrm>
            <a:off x="8084800" y="5950713"/>
            <a:ext cx="277200" cy="298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2" name="Google Shape;202;g2793ba282ff_0_42"/>
          <p:cNvSpPr txBox="1"/>
          <p:nvPr/>
        </p:nvSpPr>
        <p:spPr>
          <a:xfrm>
            <a:off x="4451950" y="247163"/>
            <a:ext cx="6154200" cy="625800"/>
          </a:xfrm>
          <a:prstGeom prst="rect">
            <a:avLst/>
          </a:prstGeom>
          <a:noFill/>
          <a:ln>
            <a:noFill/>
          </a:ln>
        </p:spPr>
        <p:txBody>
          <a:bodyPr spcFirstLastPara="1" wrap="square" lIns="91425" tIns="91425" rIns="91425" bIns="91425" anchor="t" anchorCtr="0">
            <a:noAutofit/>
          </a:bodyPr>
          <a:lstStyle/>
          <a:p>
            <a:pPr marL="469900" marR="0" lvl="3" indent="-456057" algn="l" rtl="0">
              <a:lnSpc>
                <a:spcPct val="100000"/>
              </a:lnSpc>
              <a:spcBef>
                <a:spcPts val="0"/>
              </a:spcBef>
              <a:spcAft>
                <a:spcPts val="0"/>
              </a:spcAft>
              <a:buClr>
                <a:srgbClr val="C00000"/>
              </a:buClr>
              <a:buSzPts val="1800"/>
              <a:buFont typeface="Times New Roman"/>
              <a:buChar char="⮚"/>
            </a:pPr>
            <a:r>
              <a:rPr lang="en-US" sz="1800" b="1" i="0" u="none" strike="noStrike" cap="none">
                <a:solidFill>
                  <a:srgbClr val="052358"/>
                </a:solidFill>
                <a:latin typeface="Times New Roman"/>
                <a:ea typeface="Times New Roman"/>
                <a:cs typeface="Times New Roman"/>
                <a:sym typeface="Times New Roman"/>
              </a:rPr>
              <a:t>CURRENT INJECTION TECHNIQUE FIGURES :</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g27a9e7ebe87_1_17"/>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08" name="Google Shape;208;g27a9e7ebe87_1_17"/>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09" name="Google Shape;209;g27a9e7ebe87_1_17"/>
          <p:cNvPicPr preferRelativeResize="0"/>
          <p:nvPr/>
        </p:nvPicPr>
        <p:blipFill rotWithShape="1">
          <a:blip r:embed="rId5">
            <a:alphaModFix/>
          </a:blip>
          <a:srcRect/>
          <a:stretch/>
        </p:blipFill>
        <p:spPr>
          <a:xfrm>
            <a:off x="531389" y="-20457"/>
            <a:ext cx="566958" cy="5461138"/>
          </a:xfrm>
          <a:prstGeom prst="rect">
            <a:avLst/>
          </a:prstGeom>
          <a:noFill/>
          <a:ln>
            <a:noFill/>
          </a:ln>
        </p:spPr>
      </p:pic>
      <p:graphicFrame>
        <p:nvGraphicFramePr>
          <p:cNvPr id="210" name="Google Shape;210;g27a9e7ebe87_1_17"/>
          <p:cNvGraphicFramePr/>
          <p:nvPr/>
        </p:nvGraphicFramePr>
        <p:xfrm>
          <a:off x="1471850" y="198150"/>
          <a:ext cx="3000000" cy="3000000"/>
        </p:xfrm>
        <a:graphic>
          <a:graphicData uri="http://schemas.openxmlformats.org/drawingml/2006/table">
            <a:tbl>
              <a:tblPr>
                <a:noFill/>
                <a:tableStyleId>{28A8DC83-FA9E-41A2-BAD5-15857ABE93C0}</a:tableStyleId>
              </a:tblPr>
              <a:tblGrid>
                <a:gridCol w="1487075">
                  <a:extLst>
                    <a:ext uri="{9D8B030D-6E8A-4147-A177-3AD203B41FA5}">
                      <a16:colId xmlns:a16="http://schemas.microsoft.com/office/drawing/2014/main" val="20000"/>
                    </a:ext>
                  </a:extLst>
                </a:gridCol>
                <a:gridCol w="2306650">
                  <a:extLst>
                    <a:ext uri="{9D8B030D-6E8A-4147-A177-3AD203B41FA5}">
                      <a16:colId xmlns:a16="http://schemas.microsoft.com/office/drawing/2014/main" val="20001"/>
                    </a:ext>
                  </a:extLst>
                </a:gridCol>
                <a:gridCol w="2095150">
                  <a:extLst>
                    <a:ext uri="{9D8B030D-6E8A-4147-A177-3AD203B41FA5}">
                      <a16:colId xmlns:a16="http://schemas.microsoft.com/office/drawing/2014/main" val="20002"/>
                    </a:ext>
                  </a:extLst>
                </a:gridCol>
                <a:gridCol w="2334500">
                  <a:extLst>
                    <a:ext uri="{9D8B030D-6E8A-4147-A177-3AD203B41FA5}">
                      <a16:colId xmlns:a16="http://schemas.microsoft.com/office/drawing/2014/main" val="20003"/>
                    </a:ext>
                  </a:extLst>
                </a:gridCol>
                <a:gridCol w="2381900">
                  <a:extLst>
                    <a:ext uri="{9D8B030D-6E8A-4147-A177-3AD203B41FA5}">
                      <a16:colId xmlns:a16="http://schemas.microsoft.com/office/drawing/2014/main" val="20004"/>
                    </a:ext>
                  </a:extLst>
                </a:gridCol>
              </a:tblGrid>
              <a:tr h="99035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latin typeface="Times New Roman"/>
                          <a:ea typeface="Times New Roman"/>
                          <a:cs typeface="Times New Roman"/>
                          <a:sym typeface="Times New Roman"/>
                        </a:rPr>
                        <a:t>Parameters</a:t>
                      </a:r>
                      <a:endParaRPr sz="1600" b="1"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latin typeface="Times New Roman"/>
                          <a:ea typeface="Times New Roman"/>
                          <a:cs typeface="Times New Roman"/>
                          <a:sym typeface="Times New Roman"/>
                        </a:rPr>
                        <a:t>Adjacent Current Injection</a:t>
                      </a:r>
                      <a:endParaRPr sz="1600" b="1"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latin typeface="Times New Roman"/>
                          <a:ea typeface="Times New Roman"/>
                          <a:cs typeface="Times New Roman"/>
                          <a:sym typeface="Times New Roman"/>
                        </a:rPr>
                        <a:t>Opposite Current Injection</a:t>
                      </a:r>
                      <a:endParaRPr sz="1600" b="1"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latin typeface="Times New Roman"/>
                          <a:ea typeface="Times New Roman"/>
                          <a:cs typeface="Times New Roman"/>
                          <a:sym typeface="Times New Roman"/>
                        </a:rPr>
                        <a:t>Trigonometric  Current Injection </a:t>
                      </a:r>
                      <a:endParaRPr sz="1600" b="1"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latin typeface="Times New Roman"/>
                          <a:ea typeface="Times New Roman"/>
                          <a:cs typeface="Times New Roman"/>
                          <a:sym typeface="Times New Roman"/>
                        </a:rPr>
                        <a:t>Cross Current Injection</a:t>
                      </a:r>
                      <a:endParaRPr sz="1600" b="1" u="none" strike="noStrike" cap="none">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2605750">
                <a:tc>
                  <a:txBody>
                    <a:bodyPr/>
                    <a:lstStyle/>
                    <a:p>
                      <a:pPr marL="0" marR="0" lvl="0" indent="0" algn="l" rtl="0">
                        <a:lnSpc>
                          <a:spcPct val="100000"/>
                        </a:lnSpc>
                        <a:spcBef>
                          <a:spcPts val="0"/>
                        </a:spcBef>
                        <a:spcAft>
                          <a:spcPts val="0"/>
                        </a:spcAft>
                        <a:buClr>
                          <a:srgbClr val="000000"/>
                        </a:buClr>
                        <a:buSzPts val="1400"/>
                        <a:buFont typeface="Arial"/>
                        <a:buNone/>
                      </a:pPr>
                      <a:r>
                        <a:rPr lang="en-US" sz="1400" b="1" i="1" u="sng" strike="noStrike" cap="none">
                          <a:latin typeface="Times New Roman"/>
                          <a:ea typeface="Times New Roman"/>
                          <a:cs typeface="Times New Roman"/>
                          <a:sym typeface="Times New Roman"/>
                        </a:rPr>
                        <a:t>Definition-</a:t>
                      </a:r>
                      <a:endParaRPr sz="1400" b="1" i="1" u="sng"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EIT is a medical imaging technique that utilizes electrical measurements to create images of the internal conductivity distribution of a body</a:t>
                      </a:r>
                      <a:r>
                        <a:rPr lang="en-US" sz="1400" u="sng" strike="noStrike" cap="none">
                          <a:solidFill>
                            <a:schemeClr val="hlink"/>
                          </a:solidFill>
                          <a:latin typeface="Times New Roman"/>
                          <a:ea typeface="Times New Roman"/>
                          <a:cs typeface="Times New Roman"/>
                          <a:sym typeface="Times New Roman"/>
                          <a:hlinkClick r:id="rId6"/>
                        </a:rPr>
                        <a:t>[4]</a:t>
                      </a:r>
                      <a:r>
                        <a:rPr lang="en-US" sz="1400" u="none" strike="noStrike" cap="none">
                          <a:latin typeface="Times New Roman"/>
                          <a:ea typeface="Times New Roman"/>
                          <a:cs typeface="Times New Roman"/>
                          <a:sym typeface="Times New Roman"/>
                        </a:rPr>
                        <a:t>. ACI involves injecting electrical current through a pair of adjacent electrodes and measuring the resulting voltage changes on another adjacent pair of electrodes.</a:t>
                      </a:r>
                      <a:endParaRPr sz="1400" u="none" strike="noStrike" cap="none">
                        <a:latin typeface="Times New Roman"/>
                        <a:ea typeface="Times New Roman"/>
                        <a:cs typeface="Times New Roman"/>
                        <a:sym typeface="Times New Roman"/>
                      </a:endParaRPr>
                    </a:p>
                  </a:txBody>
                  <a:tcPr marL="91425" marR="91425" marT="91425" marB="91425">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Opposite Current Injection</a:t>
                      </a:r>
                      <a:r>
                        <a:rPr lang="en-US" sz="1300" b="1" u="none" strike="noStrike" cap="none">
                          <a:solidFill>
                            <a:schemeClr val="dk1"/>
                          </a:solidFill>
                          <a:latin typeface="Times New Roman"/>
                          <a:ea typeface="Times New Roman"/>
                          <a:cs typeface="Times New Roman"/>
                          <a:sym typeface="Times New Roman"/>
                        </a:rPr>
                        <a:t> </a:t>
                      </a:r>
                      <a:r>
                        <a:rPr lang="en-US" sz="1300" u="none" strike="noStrike" cap="none">
                          <a:solidFill>
                            <a:schemeClr val="dk1"/>
                          </a:solidFill>
                          <a:latin typeface="Times New Roman"/>
                          <a:ea typeface="Times New Roman"/>
                          <a:cs typeface="Times New Roman"/>
                          <a:sym typeface="Times New Roman"/>
                        </a:rPr>
                        <a:t>is an another alternative current injection method proposed by Hua Etnal. In this method  current is injected through two diametrically opposed electrodes in each current projection and hence the method is known as the opposite method</a:t>
                      </a:r>
                      <a:r>
                        <a:rPr lang="en-US" sz="1300" u="sng" strike="noStrike" cap="none">
                          <a:solidFill>
                            <a:schemeClr val="hlink"/>
                          </a:solidFill>
                          <a:latin typeface="Times New Roman"/>
                          <a:ea typeface="Times New Roman"/>
                          <a:cs typeface="Times New Roman"/>
                          <a:sym typeface="Times New Roman"/>
                          <a:hlinkClick r:id="rId6"/>
                        </a:rPr>
                        <a:t>[4]</a:t>
                      </a:r>
                      <a:r>
                        <a:rPr lang="en-US" sz="1300" u="none" strike="noStrike" cap="none">
                          <a:solidFill>
                            <a:schemeClr val="dk1"/>
                          </a:solidFill>
                          <a:latin typeface="Times New Roman"/>
                          <a:ea typeface="Times New Roman"/>
                          <a:cs typeface="Times New Roman"/>
                          <a:sym typeface="Times New Roman"/>
                        </a:rPr>
                        <a:t>. </a:t>
                      </a:r>
                      <a:endParaRPr sz="1200" u="none" strike="noStrike" cap="none"/>
                    </a:p>
                  </a:txBody>
                  <a:tcPr marL="0" marR="91425" marT="91425" marB="91425"/>
                </a:tc>
                <a:tc>
                  <a:txBody>
                    <a:bodyPr/>
                    <a:lstStyle/>
                    <a:p>
                      <a:pPr marL="0" marR="0" lvl="0" indent="0" algn="just"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Trigonometric Current Injection</a:t>
                      </a:r>
                      <a:r>
                        <a:rPr lang="en-US" sz="1300" b="1" u="none" strike="noStrike" cap="none">
                          <a:solidFill>
                            <a:schemeClr val="dk1"/>
                          </a:solidFill>
                          <a:latin typeface="Times New Roman"/>
                          <a:ea typeface="Times New Roman"/>
                          <a:cs typeface="Times New Roman"/>
                          <a:sym typeface="Times New Roman"/>
                        </a:rPr>
                        <a:t> </a:t>
                      </a:r>
                      <a:r>
                        <a:rPr lang="en-US" sz="1300" u="none" strike="noStrike" cap="none">
                          <a:solidFill>
                            <a:schemeClr val="dk1"/>
                          </a:solidFill>
                          <a:latin typeface="Times New Roman"/>
                          <a:ea typeface="Times New Roman"/>
                          <a:cs typeface="Times New Roman"/>
                          <a:sym typeface="Times New Roman"/>
                        </a:rPr>
                        <a:t>is a current injection method proposed by Gisser ay el. </a:t>
                      </a:r>
                      <a:r>
                        <a:rPr lang="en-US" sz="1307" u="none" strike="noStrike" cap="none">
                          <a:solidFill>
                            <a:schemeClr val="dk1"/>
                          </a:solidFill>
                          <a:latin typeface="Times New Roman"/>
                          <a:ea typeface="Times New Roman"/>
                          <a:cs typeface="Times New Roman"/>
                          <a:sym typeface="Times New Roman"/>
                        </a:rPr>
                        <a:t>Here the  current is injected through all electrodes</a:t>
                      </a:r>
                      <a:r>
                        <a:rPr lang="en-US" sz="1307" u="sng" strike="noStrike" cap="none">
                          <a:solidFill>
                            <a:schemeClr val="hlink"/>
                          </a:solidFill>
                          <a:latin typeface="Times New Roman"/>
                          <a:ea typeface="Times New Roman"/>
                          <a:cs typeface="Times New Roman"/>
                          <a:sym typeface="Times New Roman"/>
                          <a:hlinkClick r:id="rId6"/>
                        </a:rPr>
                        <a:t>[4]</a:t>
                      </a:r>
                      <a:r>
                        <a:rPr lang="en-US" sz="1307" u="none" strike="noStrike" cap="none">
                          <a:solidFill>
                            <a:schemeClr val="dk1"/>
                          </a:solidFill>
                          <a:latin typeface="Times New Roman"/>
                          <a:ea typeface="Times New Roman"/>
                          <a:cs typeface="Times New Roman"/>
                          <a:sym typeface="Times New Roman"/>
                        </a:rPr>
                        <a:t>. Because current flows through all electrodes simultaneously, as many independent current injectors are needed as are the electrodes used in EIT system and hence a 16-electrode EIT system needs 16 current injectors.</a:t>
                      </a:r>
                      <a:endParaRPr sz="1400" u="none" strike="noStrike" cap="none"/>
                    </a:p>
                  </a:txBody>
                  <a:tcPr marL="91425" marR="91425" marT="91425" marB="91425"/>
                </a:tc>
                <a:tc>
                  <a:txBody>
                    <a:bodyPr/>
                    <a:lstStyle/>
                    <a:p>
                      <a:pPr marL="0" marR="0" lvl="0" indent="0" algn="just"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Cross Current Injection technique involves injecting current through one pair of electrodes on one side of the body and measuring voltages on a set of electrodes that encircle the body</a:t>
                      </a:r>
                      <a:r>
                        <a:rPr lang="en-US" sz="1300" u="sng" strike="noStrike" cap="none">
                          <a:solidFill>
                            <a:schemeClr val="hlink"/>
                          </a:solidFill>
                          <a:latin typeface="Times New Roman"/>
                          <a:ea typeface="Times New Roman"/>
                          <a:cs typeface="Times New Roman"/>
                          <a:sym typeface="Times New Roman"/>
                          <a:hlinkClick r:id="rId6"/>
                        </a:rPr>
                        <a:t>[4]</a:t>
                      </a:r>
                      <a:r>
                        <a:rPr lang="en-US" sz="1300" u="none" strike="noStrike" cap="none">
                          <a:solidFill>
                            <a:schemeClr val="dk1"/>
                          </a:solidFill>
                          <a:latin typeface="Times New Roman"/>
                          <a:ea typeface="Times New Roman"/>
                          <a:cs typeface="Times New Roman"/>
                          <a:sym typeface="Times New Roman"/>
                        </a:rPr>
                        <a:t>. CSI is particularly useful for imaging large-scale conductivity variations, making it suitable for applications such as cardiac and lung function monitoring.</a:t>
                      </a:r>
                      <a:endParaRPr sz="1300" u="none" strike="noStrike" cap="none">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1389550">
                <a:tc>
                  <a:txBody>
                    <a:bodyPr/>
                    <a:lstStyle/>
                    <a:p>
                      <a:pPr marL="0" marR="0" lvl="0" indent="0" algn="l" rtl="0">
                        <a:lnSpc>
                          <a:spcPct val="100000"/>
                        </a:lnSpc>
                        <a:spcBef>
                          <a:spcPts val="0"/>
                        </a:spcBef>
                        <a:spcAft>
                          <a:spcPts val="0"/>
                        </a:spcAft>
                        <a:buClr>
                          <a:srgbClr val="000000"/>
                        </a:buClr>
                        <a:buSzPts val="1400"/>
                        <a:buFont typeface="Arial"/>
                        <a:buNone/>
                      </a:pPr>
                      <a:r>
                        <a:rPr lang="en-US" sz="1400" b="1" i="1" u="sng" strike="noStrike" cap="none">
                          <a:latin typeface="Times New Roman"/>
                          <a:ea typeface="Times New Roman"/>
                          <a:cs typeface="Times New Roman"/>
                          <a:sym typeface="Times New Roman"/>
                        </a:rPr>
                        <a:t>Advantages-</a:t>
                      </a:r>
                      <a:endParaRPr sz="1400" b="1" i="1" u="sng" strike="noStrike" cap="none">
                        <a:latin typeface="Times New Roman"/>
                        <a:ea typeface="Times New Roman"/>
                        <a:cs typeface="Times New Roman"/>
                        <a:sym typeface="Times New Roman"/>
                      </a:endParaRPr>
                    </a:p>
                  </a:txBody>
                  <a:tcPr marL="91425" marR="91425" marT="91425" marB="91425">
                    <a:lnR w="9525"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Reduced Artifacts</a:t>
                      </a:r>
                      <a:endParaRPr sz="1400" u="none" strike="noStrike" cap="none"/>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Dynamic Imaging</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Precise Localization</a:t>
                      </a:r>
                      <a:endParaRPr sz="1400" u="none" strike="noStrike" cap="none"/>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Enhanced Sensitivity</a:t>
                      </a:r>
                      <a:endParaRPr sz="1400" b="0" u="none" strike="noStrike" cap="none">
                        <a:latin typeface="Times New Roman"/>
                        <a:ea typeface="Times New Roman"/>
                        <a:cs typeface="Times New Roman"/>
                        <a:sym typeface="Times New Roman"/>
                      </a:endParaRPr>
                    </a:p>
                  </a:txBody>
                  <a:tcPr marL="91425" marR="91425" marT="91425" marB="91425">
                    <a:lnL w="9525" cap="flat" cmpd="sng">
                      <a:solidFill>
                        <a:schemeClr val="dk1"/>
                      </a:solidFill>
                      <a:prstDash val="solid"/>
                      <a:round/>
                      <a:headEnd type="none" w="sm" len="sm"/>
                      <a:tailEnd type="none" w="sm" len="sm"/>
                    </a:lnL>
                  </a:tcPr>
                </a:tc>
                <a:tc>
                  <a:txBody>
                    <a:bodyPr/>
                    <a:lstStyle/>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Improved Image Quality</a:t>
                      </a:r>
                      <a:endParaRPr sz="1400" u="none" strike="noStrike" cap="none"/>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Enhanced Tissue Differentiation</a:t>
                      </a:r>
                      <a:endParaRPr sz="1400" u="none" strike="noStrike" cap="none"/>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Real-Time Imaging</a:t>
                      </a:r>
                      <a:endParaRPr sz="1400" b="0" u="none" strike="noStrike" cap="none">
                        <a:latin typeface="Times New Roman"/>
                        <a:ea typeface="Times New Roman"/>
                        <a:cs typeface="Times New Roman"/>
                        <a:sym typeface="Times New Roman"/>
                      </a:endParaRPr>
                    </a:p>
                  </a:txBody>
                  <a:tcPr marL="91425" marR="91425" marT="91425" marB="91425"/>
                </a:tc>
                <a:tc>
                  <a:txBody>
                    <a:bodyPr/>
                    <a:lstStyle/>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Improved Spatial Coverage</a:t>
                      </a:r>
                      <a:endParaRPr sz="1400" u="none" strike="noStrike" cap="none"/>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Enhanced Image Resolution</a:t>
                      </a:r>
                      <a:endParaRPr sz="1400" u="none" strike="noStrike" cap="none"/>
                    </a:p>
                    <a:p>
                      <a:pPr marL="342900" marR="0" lvl="0" indent="-254000" algn="l" rtl="0">
                        <a:lnSpc>
                          <a:spcPct val="100000"/>
                        </a:lnSpc>
                        <a:spcBef>
                          <a:spcPts val="0"/>
                        </a:spcBef>
                        <a:spcAft>
                          <a:spcPts val="0"/>
                        </a:spcAft>
                        <a:buClr>
                          <a:srgbClr val="000000"/>
                        </a:buClr>
                        <a:buSzPts val="1400"/>
                        <a:buFont typeface="Arial"/>
                        <a:buNone/>
                      </a:pPr>
                      <a:endParaRPr sz="1400" b="0" u="none" strike="noStrike" cap="none">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1540100">
                <a:tc>
                  <a:txBody>
                    <a:bodyPr/>
                    <a:lstStyle/>
                    <a:p>
                      <a:pPr marL="0" marR="0" lvl="0" indent="0" algn="l" rtl="0">
                        <a:lnSpc>
                          <a:spcPct val="100000"/>
                        </a:lnSpc>
                        <a:spcBef>
                          <a:spcPts val="0"/>
                        </a:spcBef>
                        <a:spcAft>
                          <a:spcPts val="0"/>
                        </a:spcAft>
                        <a:buClr>
                          <a:srgbClr val="000000"/>
                        </a:buClr>
                        <a:buSzPts val="1400"/>
                        <a:buFont typeface="Arial"/>
                        <a:buNone/>
                      </a:pPr>
                      <a:r>
                        <a:rPr lang="en-US" sz="1400" b="1" i="1" u="sng" strike="noStrike" cap="none">
                          <a:latin typeface="Times New Roman"/>
                          <a:ea typeface="Times New Roman"/>
                          <a:cs typeface="Times New Roman"/>
                          <a:sym typeface="Times New Roman"/>
                        </a:rPr>
                        <a:t>Disadvantages-</a:t>
                      </a:r>
                      <a:endParaRPr sz="1400" b="1" i="1" u="sng" strike="noStrike" cap="none">
                        <a:latin typeface="Times New Roman"/>
                        <a:ea typeface="Times New Roman"/>
                        <a:cs typeface="Times New Roman"/>
                        <a:sym typeface="Times New Roman"/>
                      </a:endParaRPr>
                    </a:p>
                  </a:txBody>
                  <a:tcPr marL="91425" marR="91425" marT="91425" marB="91425"/>
                </a:tc>
                <a:tc>
                  <a:txBody>
                    <a:bodyPr/>
                    <a:lstStyle/>
                    <a:p>
                      <a:pPr marL="342900" marR="0" lvl="0" indent="-317500" algn="l" rtl="0">
                        <a:lnSpc>
                          <a:spcPct val="100000"/>
                        </a:lnSpc>
                        <a:spcBef>
                          <a:spcPts val="0"/>
                        </a:spcBef>
                        <a:spcAft>
                          <a:spcPts val="0"/>
                        </a:spcAft>
                        <a:buClr>
                          <a:schemeClr val="dk1"/>
                        </a:buClr>
                        <a:buSzPts val="1400"/>
                        <a:buFont typeface="Times New Roman"/>
                        <a:buAutoNum type="arabicPeriod"/>
                      </a:pPr>
                      <a:r>
                        <a:rPr lang="en-US" sz="1400" u="none" strike="noStrike" cap="none">
                          <a:solidFill>
                            <a:schemeClr val="dk1"/>
                          </a:solidFill>
                          <a:latin typeface="Times New Roman"/>
                          <a:ea typeface="Times New Roman"/>
                          <a:cs typeface="Times New Roman"/>
                          <a:sym typeface="Times New Roman"/>
                        </a:rPr>
                        <a:t>Complexity of Image Reconstruction</a:t>
                      </a:r>
                      <a:endParaRPr sz="1400" u="none" strike="noStrike" cap="none"/>
                    </a:p>
                    <a:p>
                      <a:pPr marL="342900" marR="0" lvl="0" indent="-317500" algn="l" rtl="0">
                        <a:lnSpc>
                          <a:spcPct val="100000"/>
                        </a:lnSpc>
                        <a:spcBef>
                          <a:spcPts val="0"/>
                        </a:spcBef>
                        <a:spcAft>
                          <a:spcPts val="0"/>
                        </a:spcAft>
                        <a:buClr>
                          <a:srgbClr val="000000"/>
                        </a:buClr>
                        <a:buSzPts val="1400"/>
                        <a:buFont typeface="Times New Roman"/>
                        <a:buAutoNum type="arabicPeriod"/>
                      </a:pPr>
                      <a:r>
                        <a:rPr lang="en-US" sz="1400" b="0" i="0" u="none" strike="noStrike" cap="none">
                          <a:solidFill>
                            <a:srgbClr val="000000"/>
                          </a:solidFill>
                          <a:latin typeface="Times New Roman"/>
                          <a:ea typeface="Times New Roman"/>
                          <a:cs typeface="Times New Roman"/>
                          <a:sym typeface="Times New Roman"/>
                        </a:rPr>
                        <a:t>Limited Depth Penet</a:t>
                      </a:r>
                      <a:r>
                        <a:rPr lang="en-US" sz="1400" u="none" strike="noStrike" cap="none">
                          <a:latin typeface="Times New Roman"/>
                          <a:ea typeface="Times New Roman"/>
                          <a:cs typeface="Times New Roman"/>
                          <a:sym typeface="Times New Roman"/>
                        </a:rPr>
                        <a:t>ration</a:t>
                      </a:r>
                      <a:endParaRPr sz="1300" b="0" u="none" strike="noStrike" cap="none">
                        <a:latin typeface="Times New Roman"/>
                        <a:ea typeface="Times New Roman"/>
                        <a:cs typeface="Times New Roman"/>
                        <a:sym typeface="Times New Roman"/>
                      </a:endParaRPr>
                    </a:p>
                  </a:txBody>
                  <a:tcPr marL="91425" marR="91425" marT="91425" marB="91425">
                    <a:lnT w="9525" cap="flat" cmpd="sng">
                      <a:solidFill>
                        <a:schemeClr val="dk1"/>
                      </a:solidFill>
                      <a:prstDash val="solid"/>
                      <a:round/>
                      <a:headEnd type="none" w="sm" len="sm"/>
                      <a:tailEnd type="none" w="sm" len="sm"/>
                    </a:lnT>
                  </a:tcPr>
                </a:tc>
                <a:tc>
                  <a:txBody>
                    <a:bodyPr/>
                    <a:lstStyle/>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Limited Depth Information</a:t>
                      </a:r>
                      <a:endParaRPr sz="1400" u="none" strike="noStrike" cap="none"/>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Interference from Nearby Tissues</a:t>
                      </a:r>
                      <a:endParaRPr sz="1400" u="none" strike="noStrike" cap="none"/>
                    </a:p>
                    <a:p>
                      <a:pPr marL="342900" marR="0" lvl="0" indent="-254000" algn="l" rtl="0">
                        <a:lnSpc>
                          <a:spcPct val="100000"/>
                        </a:lnSpc>
                        <a:spcBef>
                          <a:spcPts val="0"/>
                        </a:spcBef>
                        <a:spcAft>
                          <a:spcPts val="0"/>
                        </a:spcAft>
                        <a:buClr>
                          <a:srgbClr val="000000"/>
                        </a:buClr>
                        <a:buSzPts val="1400"/>
                        <a:buFont typeface="Arial"/>
                        <a:buNone/>
                      </a:pPr>
                      <a:endParaRPr sz="1400" b="0" u="none" strike="noStrike" cap="none">
                        <a:latin typeface="Times New Roman"/>
                        <a:ea typeface="Times New Roman"/>
                        <a:cs typeface="Times New Roman"/>
                        <a:sym typeface="Times New Roman"/>
                      </a:endParaRPr>
                    </a:p>
                  </a:txBody>
                  <a:tcPr marL="91425" marR="91425" marT="91425" marB="91425"/>
                </a:tc>
                <a:tc>
                  <a:txBody>
                    <a:bodyPr/>
                    <a:lstStyle/>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Complexity of Implementation</a:t>
                      </a:r>
                      <a:endParaRPr sz="1400" u="none" strike="noStrike" cap="none"/>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Risk of Overfitting</a:t>
                      </a:r>
                      <a:endParaRPr sz="1400" b="0" u="none" strike="noStrike" cap="none">
                        <a:latin typeface="Times New Roman"/>
                        <a:ea typeface="Times New Roman"/>
                        <a:cs typeface="Times New Roman"/>
                        <a:sym typeface="Times New Roman"/>
                      </a:endParaRPr>
                    </a:p>
                  </a:txBody>
                  <a:tcPr marL="91425" marR="91425" marT="91425" marB="91425"/>
                </a:tc>
                <a:tc>
                  <a:txBody>
                    <a:bodyPr/>
                    <a:lstStyle/>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Challenging for Real-Time Imagi</a:t>
                      </a:r>
                      <a:r>
                        <a:rPr lang="en-US" sz="1400" u="none" strike="noStrike" cap="none">
                          <a:latin typeface="Times New Roman"/>
                          <a:ea typeface="Times New Roman"/>
                          <a:cs typeface="Times New Roman"/>
                          <a:sym typeface="Times New Roman"/>
                        </a:rPr>
                        <a:t>ng</a:t>
                      </a:r>
                      <a:endParaRPr sz="1400" u="none" strike="noStrike" cap="none"/>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Times New Roman"/>
                          <a:ea typeface="Times New Roman"/>
                          <a:cs typeface="Times New Roman"/>
                          <a:sym typeface="Times New Roman"/>
                        </a:rPr>
                        <a:t>Limited Clinical Integration</a:t>
                      </a:r>
                      <a:endParaRPr sz="1400" b="0" u="none" strike="noStrike" cap="none">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g27a9e7ebe87_2_1"/>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16" name="Google Shape;216;g27a9e7ebe87_2_1"/>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17" name="Google Shape;217;g27a9e7ebe87_2_1"/>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218" name="Google Shape;218;g27a9e7ebe87_2_1"/>
          <p:cNvPicPr preferRelativeResize="0"/>
          <p:nvPr/>
        </p:nvPicPr>
        <p:blipFill rotWithShape="1">
          <a:blip r:embed="rId6">
            <a:alphaModFix/>
          </a:blip>
          <a:srcRect/>
          <a:stretch/>
        </p:blipFill>
        <p:spPr>
          <a:xfrm>
            <a:off x="1299625" y="73455"/>
            <a:ext cx="6695621" cy="975612"/>
          </a:xfrm>
          <a:prstGeom prst="rect">
            <a:avLst/>
          </a:prstGeom>
          <a:noFill/>
          <a:ln>
            <a:noFill/>
          </a:ln>
        </p:spPr>
      </p:pic>
      <p:sp>
        <p:nvSpPr>
          <p:cNvPr id="219" name="Google Shape;219;g27a9e7ebe87_2_1"/>
          <p:cNvSpPr txBox="1"/>
          <p:nvPr/>
        </p:nvSpPr>
        <p:spPr>
          <a:xfrm>
            <a:off x="1382975" y="1447225"/>
            <a:ext cx="10600200" cy="581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42900" algn="just" rtl="0">
              <a:lnSpc>
                <a:spcPct val="150000"/>
              </a:lnSpc>
              <a:spcBef>
                <a:spcPts val="0"/>
              </a:spcBef>
              <a:spcAft>
                <a:spcPts val="0"/>
              </a:spcAft>
              <a:buClr>
                <a:srgbClr val="000000"/>
              </a:buClr>
              <a:buSzPts val="1800"/>
              <a:buFont typeface="Arial"/>
              <a:buAutoNum type="arabicPeriod"/>
            </a:pPr>
            <a:r>
              <a:rPr lang="en-US" sz="1800" b="1" i="0" u="none" strike="noStrike" cap="none">
                <a:solidFill>
                  <a:srgbClr val="000000"/>
                </a:solidFill>
                <a:latin typeface="Times New Roman"/>
                <a:ea typeface="Times New Roman"/>
                <a:cs typeface="Times New Roman"/>
                <a:sym typeface="Times New Roman"/>
              </a:rPr>
              <a:t>Electrode Placement:</a:t>
            </a:r>
            <a:r>
              <a:rPr lang="en-US" sz="1800" b="0" i="0" u="none" strike="noStrike" cap="none">
                <a:solidFill>
                  <a:srgbClr val="000000"/>
                </a:solidFill>
                <a:latin typeface="Times New Roman"/>
                <a:ea typeface="Times New Roman"/>
                <a:cs typeface="Times New Roman"/>
                <a:sym typeface="Times New Roman"/>
              </a:rPr>
              <a:t> In ACI, a pair of current-carrying electrodes is placed adjacent to each other on the surface of the body. Another pair of voltage-sensing electrodes is also positioned adjacent to each other, typically in close proximity to the current electrodes.</a:t>
            </a:r>
            <a:endParaRPr sz="1800" b="0" i="0" u="none" strike="noStrike" cap="none">
              <a:solidFill>
                <a:srgbClr val="000000"/>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rgbClr val="000000"/>
              </a:buClr>
              <a:buSzPts val="1800"/>
              <a:buFont typeface="Arial"/>
              <a:buAutoNum type="arabicPeriod"/>
            </a:pPr>
            <a:r>
              <a:rPr lang="en-US" sz="1800" b="1" i="0" u="none" strike="noStrike" cap="none">
                <a:solidFill>
                  <a:srgbClr val="000000"/>
                </a:solidFill>
                <a:latin typeface="Times New Roman"/>
                <a:ea typeface="Times New Roman"/>
                <a:cs typeface="Times New Roman"/>
                <a:sym typeface="Times New Roman"/>
              </a:rPr>
              <a:t>Current Injection:</a:t>
            </a:r>
            <a:r>
              <a:rPr lang="en-US" sz="1800" b="0" i="0" u="none" strike="noStrike" cap="none">
                <a:solidFill>
                  <a:srgbClr val="000000"/>
                </a:solidFill>
                <a:latin typeface="Times New Roman"/>
                <a:ea typeface="Times New Roman"/>
                <a:cs typeface="Times New Roman"/>
                <a:sym typeface="Times New Roman"/>
              </a:rPr>
              <a:t> A small electrical current is introduced through the current-carrying electrodes. This injected current flows through the body and follows the path of least resistance, encountering different tissues with varying conductivities.</a:t>
            </a:r>
            <a:endParaRPr sz="1800" b="0" i="0" u="none" strike="noStrike" cap="none">
              <a:solidFill>
                <a:srgbClr val="000000"/>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rgbClr val="000000"/>
              </a:buClr>
              <a:buSzPts val="1800"/>
              <a:buFont typeface="Arial"/>
              <a:buAutoNum type="arabicPeriod"/>
            </a:pPr>
            <a:r>
              <a:rPr lang="en-US" sz="1800" b="1" i="0" u="none" strike="noStrike" cap="none">
                <a:solidFill>
                  <a:srgbClr val="000000"/>
                </a:solidFill>
                <a:latin typeface="Times New Roman"/>
                <a:ea typeface="Times New Roman"/>
                <a:cs typeface="Times New Roman"/>
                <a:sym typeface="Times New Roman"/>
              </a:rPr>
              <a:t>Voltage Measurement:</a:t>
            </a:r>
            <a:r>
              <a:rPr lang="en-US" sz="1800" b="0" i="0" u="none" strike="noStrike" cap="none">
                <a:solidFill>
                  <a:srgbClr val="000000"/>
                </a:solidFill>
                <a:latin typeface="Times New Roman"/>
                <a:ea typeface="Times New Roman"/>
                <a:cs typeface="Times New Roman"/>
                <a:sym typeface="Times New Roman"/>
              </a:rPr>
              <a:t> The voltage changes that occur due to the injected current are measured using the voltage-sensing electrodes. These voltage measurements provide information about the conductivity distribution within the body.</a:t>
            </a:r>
            <a:endParaRPr sz="1800" b="0" i="0" u="none" strike="noStrike" cap="none">
              <a:solidFill>
                <a:srgbClr val="000000"/>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rgbClr val="000000"/>
              </a:buClr>
              <a:buSzPts val="1800"/>
              <a:buFont typeface="Arial"/>
              <a:buAutoNum type="arabicPeriod"/>
            </a:pPr>
            <a:r>
              <a:rPr lang="en-US" sz="1800" b="1" i="0" u="none" strike="noStrike" cap="none">
                <a:solidFill>
                  <a:srgbClr val="000000"/>
                </a:solidFill>
                <a:latin typeface="Times New Roman"/>
                <a:ea typeface="Times New Roman"/>
                <a:cs typeface="Times New Roman"/>
                <a:sym typeface="Times New Roman"/>
              </a:rPr>
              <a:t>Image Reconstruction:</a:t>
            </a:r>
            <a:r>
              <a:rPr lang="en-US" sz="1800" b="0" i="0" u="none" strike="noStrike" cap="none">
                <a:solidFill>
                  <a:srgbClr val="000000"/>
                </a:solidFill>
                <a:latin typeface="Times New Roman"/>
                <a:ea typeface="Times New Roman"/>
                <a:cs typeface="Times New Roman"/>
                <a:sym typeface="Times New Roman"/>
              </a:rPr>
              <a:t> Using the collected voltage measurements, an algorithm is used to reconstruct an image of the internal conductivity distribution. This involves solving an inverse problem to estimate the conductivity values within the body based on the observed voltage changes.</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200"/>
              </a:spcBef>
              <a:spcAft>
                <a:spcPts val="1200"/>
              </a:spcAft>
              <a:buClr>
                <a:srgbClr val="000000"/>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p:txBody>
      </p:sp>
      <p:sp>
        <p:nvSpPr>
          <p:cNvPr id="220" name="Google Shape;220;g27a9e7ebe87_2_1"/>
          <p:cNvSpPr txBox="1"/>
          <p:nvPr/>
        </p:nvSpPr>
        <p:spPr>
          <a:xfrm>
            <a:off x="2533425" y="963700"/>
            <a:ext cx="9543000" cy="625800"/>
          </a:xfrm>
          <a:prstGeom prst="rect">
            <a:avLst/>
          </a:prstGeom>
          <a:noFill/>
          <a:ln>
            <a:noFill/>
          </a:ln>
        </p:spPr>
        <p:txBody>
          <a:bodyPr spcFirstLastPara="1" wrap="square" lIns="91425" tIns="91425" rIns="91425" bIns="91425" anchor="t" anchorCtr="0">
            <a:noAutofit/>
          </a:bodyPr>
          <a:lstStyle/>
          <a:p>
            <a:pPr marL="469900" marR="0" lvl="3" indent="-469900" algn="l" rtl="0">
              <a:lnSpc>
                <a:spcPct val="100000"/>
              </a:lnSpc>
              <a:spcBef>
                <a:spcPts val="0"/>
              </a:spcBef>
              <a:spcAft>
                <a:spcPts val="0"/>
              </a:spcAft>
              <a:buClr>
                <a:srgbClr val="C00000"/>
              </a:buClr>
              <a:buSzPts val="2018"/>
              <a:buFont typeface="Noto Sans Symbols"/>
              <a:buChar char="⮚"/>
            </a:pPr>
            <a:r>
              <a:rPr lang="en-US" sz="2000" b="1" i="0" u="none" strike="noStrike" cap="none">
                <a:solidFill>
                  <a:srgbClr val="052358"/>
                </a:solidFill>
                <a:latin typeface="Times New Roman"/>
                <a:ea typeface="Times New Roman"/>
                <a:cs typeface="Times New Roman"/>
                <a:sym typeface="Times New Roman"/>
              </a:rPr>
              <a:t>METHODOLOGY USED IN CURRENT INJECTION TECHNIQUES :</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6"/>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26" name="Google Shape;226;p6"/>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27" name="Google Shape;227;p6"/>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228" name="Google Shape;228;p6"/>
          <p:cNvSpPr/>
          <p:nvPr/>
        </p:nvSpPr>
        <p:spPr>
          <a:xfrm>
            <a:off x="5403375" y="606313"/>
            <a:ext cx="5778600" cy="369300"/>
          </a:xfrm>
          <a:prstGeom prst="rect">
            <a:avLst/>
          </a:prstGeom>
          <a:noFill/>
          <a:ln>
            <a:noFill/>
          </a:ln>
        </p:spPr>
        <p:txBody>
          <a:bodyPr spcFirstLastPara="1" wrap="square" lIns="91425" tIns="45700" rIns="91425" bIns="45700" anchor="t" anchorCtr="0">
            <a:noAutofit/>
          </a:bodyPr>
          <a:lstStyle/>
          <a:p>
            <a:pPr marL="469900" marR="0" lvl="3" indent="-457200" algn="l" rtl="0">
              <a:lnSpc>
                <a:spcPct val="100000"/>
              </a:lnSpc>
              <a:spcBef>
                <a:spcPts val="0"/>
              </a:spcBef>
              <a:spcAft>
                <a:spcPts val="0"/>
              </a:spcAft>
              <a:buClr>
                <a:srgbClr val="C00000"/>
              </a:buClr>
              <a:buSzPts val="1818"/>
              <a:buFont typeface="Noto Sans Symbols"/>
              <a:buChar char="⮚"/>
            </a:pPr>
            <a:r>
              <a:rPr lang="en-US" sz="1800" b="1" i="0" u="none" strike="noStrike" cap="none">
                <a:solidFill>
                  <a:srgbClr val="002060"/>
                </a:solidFill>
                <a:latin typeface="Times New Roman"/>
                <a:ea typeface="Times New Roman"/>
                <a:cs typeface="Times New Roman"/>
                <a:sym typeface="Times New Roman"/>
              </a:rPr>
              <a:t>BLOCK DIAGRAM AND IT’S EXPLANATION :</a:t>
            </a:r>
            <a:endParaRPr sz="1800" b="1" i="0" u="none" strike="noStrike" cap="none">
              <a:solidFill>
                <a:srgbClr val="002060"/>
              </a:solidFill>
              <a:latin typeface="Times New Roman"/>
              <a:ea typeface="Times New Roman"/>
              <a:cs typeface="Times New Roman"/>
              <a:sym typeface="Times New Roman"/>
            </a:endParaRPr>
          </a:p>
        </p:txBody>
      </p:sp>
      <p:pic>
        <p:nvPicPr>
          <p:cNvPr id="229" name="Google Shape;229;p6"/>
          <p:cNvPicPr preferRelativeResize="0"/>
          <p:nvPr/>
        </p:nvPicPr>
        <p:blipFill rotWithShape="1">
          <a:blip r:embed="rId6">
            <a:alphaModFix/>
          </a:blip>
          <a:srcRect r="41127"/>
          <a:stretch/>
        </p:blipFill>
        <p:spPr>
          <a:xfrm>
            <a:off x="1529600" y="0"/>
            <a:ext cx="3969750" cy="975625"/>
          </a:xfrm>
          <a:prstGeom prst="rect">
            <a:avLst/>
          </a:prstGeom>
          <a:noFill/>
          <a:ln>
            <a:noFill/>
          </a:ln>
        </p:spPr>
      </p:pic>
      <p:sp>
        <p:nvSpPr>
          <p:cNvPr id="230" name="Google Shape;230;p6"/>
          <p:cNvSpPr txBox="1"/>
          <p:nvPr/>
        </p:nvSpPr>
        <p:spPr>
          <a:xfrm>
            <a:off x="1529601" y="5050409"/>
            <a:ext cx="9782700" cy="307800"/>
          </a:xfrm>
          <a:prstGeom prst="rect">
            <a:avLst/>
          </a:prstGeom>
          <a:noFill/>
          <a:ln>
            <a:noFill/>
          </a:ln>
        </p:spPr>
        <p:txBody>
          <a:bodyPr spcFirstLastPara="1" wrap="square" lIns="91425" tIns="45700" rIns="91425" bIns="45700" anchor="t" anchorCtr="0">
            <a:spAutoFit/>
          </a:bodyPr>
          <a:lstStyle/>
          <a:p>
            <a:pPr marL="55880" marR="6604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231" name="Google Shape;231;p6"/>
          <p:cNvPicPr preferRelativeResize="0"/>
          <p:nvPr/>
        </p:nvPicPr>
        <p:blipFill rotWithShape="1">
          <a:blip r:embed="rId7">
            <a:alphaModFix/>
          </a:blip>
          <a:srcRect l="23823" t="15107" r="32182" b="23429"/>
          <a:stretch/>
        </p:blipFill>
        <p:spPr>
          <a:xfrm>
            <a:off x="2785500" y="1450726"/>
            <a:ext cx="8396476" cy="4770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g27a9e7ebe87_1_0"/>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37" name="Google Shape;237;g27a9e7ebe87_1_0"/>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38" name="Google Shape;238;g27a9e7ebe87_1_0"/>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239" name="Google Shape;239;g27a9e7ebe87_1_0"/>
          <p:cNvSpPr txBox="1"/>
          <p:nvPr/>
        </p:nvSpPr>
        <p:spPr>
          <a:xfrm>
            <a:off x="1529601" y="5050409"/>
            <a:ext cx="9782700" cy="307800"/>
          </a:xfrm>
          <a:prstGeom prst="rect">
            <a:avLst/>
          </a:prstGeom>
          <a:noFill/>
          <a:ln>
            <a:noFill/>
          </a:ln>
        </p:spPr>
        <p:txBody>
          <a:bodyPr spcFirstLastPara="1" wrap="square" lIns="91425" tIns="45700" rIns="91425" bIns="45700" anchor="t" anchorCtr="0">
            <a:spAutoFit/>
          </a:bodyPr>
          <a:lstStyle/>
          <a:p>
            <a:pPr marL="55880" marR="6604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240" name="Google Shape;240;g27a9e7ebe87_1_0"/>
          <p:cNvSpPr txBox="1"/>
          <p:nvPr/>
        </p:nvSpPr>
        <p:spPr>
          <a:xfrm>
            <a:off x="1387325" y="693400"/>
            <a:ext cx="10666800" cy="61722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1500"/>
              </a:spcBef>
              <a:spcAft>
                <a:spcPts val="0"/>
              </a:spcAft>
              <a:buClr>
                <a:srgbClr val="000000"/>
              </a:buClr>
              <a:buSzPts val="1500"/>
              <a:buFont typeface="Arial"/>
              <a:buNone/>
            </a:pPr>
            <a:r>
              <a:rPr lang="en-US" sz="1600" b="1" i="0" u="none" strike="noStrike" cap="none">
                <a:solidFill>
                  <a:srgbClr val="052358"/>
                </a:solidFill>
                <a:latin typeface="Times New Roman"/>
                <a:ea typeface="Times New Roman"/>
                <a:cs typeface="Times New Roman"/>
                <a:sym typeface="Times New Roman"/>
              </a:rPr>
              <a:t>WORKING :</a:t>
            </a:r>
            <a:endParaRPr sz="1600" b="1" i="0" u="none" strike="noStrike" cap="none">
              <a:solidFill>
                <a:srgbClr val="052358"/>
              </a:solidFill>
              <a:latin typeface="Times New Roman"/>
              <a:ea typeface="Times New Roman"/>
              <a:cs typeface="Times New Roman"/>
              <a:sym typeface="Times New Roman"/>
            </a:endParaRPr>
          </a:p>
          <a:p>
            <a:pPr marL="457200" marR="0" lvl="0" indent="-323850" algn="just" rtl="0">
              <a:lnSpc>
                <a:spcPct val="150000"/>
              </a:lnSpc>
              <a:spcBef>
                <a:spcPts val="1500"/>
              </a:spcBef>
              <a:spcAft>
                <a:spcPts val="0"/>
              </a:spcAft>
              <a:buClr>
                <a:schemeClr val="dk1"/>
              </a:buClr>
              <a:buSzPts val="1500"/>
              <a:buFont typeface="Times New Roman"/>
              <a:buChar char="●"/>
            </a:pPr>
            <a:r>
              <a:rPr lang="en-US" sz="1500" b="0" i="0" u="none" strike="noStrike" cap="none">
                <a:solidFill>
                  <a:schemeClr val="dk1"/>
                </a:solidFill>
                <a:latin typeface="Times New Roman"/>
                <a:ea typeface="Times New Roman"/>
                <a:cs typeface="Times New Roman"/>
                <a:sym typeface="Times New Roman"/>
              </a:rPr>
              <a:t>Electrode Setup: Attach voltage sensing electrodes (simulate using wires) to the body phantom at specific positions.</a:t>
            </a:r>
            <a:endParaRPr sz="1500" b="0" i="0" u="none" strike="noStrike" cap="none">
              <a:solidFill>
                <a:schemeClr val="dk1"/>
              </a:solidFill>
              <a:latin typeface="Times New Roman"/>
              <a:ea typeface="Times New Roman"/>
              <a:cs typeface="Times New Roman"/>
              <a:sym typeface="Times New Roman"/>
            </a:endParaRPr>
          </a:p>
          <a:p>
            <a:pPr marL="457200" marR="0" lvl="0" indent="-323850" algn="just" rtl="0">
              <a:lnSpc>
                <a:spcPct val="150000"/>
              </a:lnSpc>
              <a:spcBef>
                <a:spcPts val="0"/>
              </a:spcBef>
              <a:spcAft>
                <a:spcPts val="0"/>
              </a:spcAft>
              <a:buClr>
                <a:schemeClr val="dk1"/>
              </a:buClr>
              <a:buSzPts val="1500"/>
              <a:buFont typeface="Times New Roman"/>
              <a:buChar char="●"/>
            </a:pPr>
            <a:r>
              <a:rPr lang="en-US" sz="1500" b="0" i="0" u="none" strike="noStrike" cap="none">
                <a:solidFill>
                  <a:schemeClr val="dk1"/>
                </a:solidFill>
                <a:latin typeface="Times New Roman"/>
                <a:ea typeface="Times New Roman"/>
                <a:cs typeface="Times New Roman"/>
                <a:sym typeface="Times New Roman"/>
              </a:rPr>
              <a:t>Current Injection: Inject a small electrical current into the phantom. This can be simulated using an external current source. Arduino could control the current source if interfacing is possible.</a:t>
            </a:r>
            <a:endParaRPr sz="1500" b="0" i="0" u="none" strike="noStrike" cap="none">
              <a:solidFill>
                <a:schemeClr val="dk1"/>
              </a:solidFill>
              <a:latin typeface="Times New Roman"/>
              <a:ea typeface="Times New Roman"/>
              <a:cs typeface="Times New Roman"/>
              <a:sym typeface="Times New Roman"/>
            </a:endParaRPr>
          </a:p>
          <a:p>
            <a:pPr marL="457200" marR="0" lvl="0" indent="-323850" algn="just" rtl="0">
              <a:lnSpc>
                <a:spcPct val="150000"/>
              </a:lnSpc>
              <a:spcBef>
                <a:spcPts val="0"/>
              </a:spcBef>
              <a:spcAft>
                <a:spcPts val="0"/>
              </a:spcAft>
              <a:buClr>
                <a:schemeClr val="dk1"/>
              </a:buClr>
              <a:buSzPts val="1500"/>
              <a:buFont typeface="Times New Roman"/>
              <a:buChar char="●"/>
            </a:pPr>
            <a:r>
              <a:rPr lang="en-US" sz="1500" b="0" i="0" u="none" strike="noStrike" cap="none">
                <a:solidFill>
                  <a:schemeClr val="dk1"/>
                </a:solidFill>
                <a:latin typeface="Times New Roman"/>
                <a:ea typeface="Times New Roman"/>
                <a:cs typeface="Times New Roman"/>
                <a:sym typeface="Times New Roman"/>
              </a:rPr>
              <a:t>Voltage Measurement Setup: Connect voltage sensing electrodes to the multiplexer's input channels. The multiplexer allows you to sequentially measure voltage changes across different electrode pairs.</a:t>
            </a:r>
            <a:endParaRPr sz="1500" b="0" i="0" u="none" strike="noStrike" cap="none">
              <a:solidFill>
                <a:schemeClr val="dk1"/>
              </a:solidFill>
              <a:latin typeface="Times New Roman"/>
              <a:ea typeface="Times New Roman"/>
              <a:cs typeface="Times New Roman"/>
              <a:sym typeface="Times New Roman"/>
            </a:endParaRPr>
          </a:p>
          <a:p>
            <a:pPr marL="457200" marR="0" lvl="0" indent="-323850" algn="just" rtl="0">
              <a:lnSpc>
                <a:spcPct val="150000"/>
              </a:lnSpc>
              <a:spcBef>
                <a:spcPts val="0"/>
              </a:spcBef>
              <a:spcAft>
                <a:spcPts val="0"/>
              </a:spcAft>
              <a:buClr>
                <a:schemeClr val="dk1"/>
              </a:buClr>
              <a:buSzPts val="1500"/>
              <a:buFont typeface="Times New Roman"/>
              <a:buChar char="●"/>
            </a:pPr>
            <a:r>
              <a:rPr lang="en-US" sz="1500" b="0" i="0" u="none" strike="noStrike" cap="none">
                <a:solidFill>
                  <a:schemeClr val="dk1"/>
                </a:solidFill>
                <a:latin typeface="Times New Roman"/>
                <a:ea typeface="Times New Roman"/>
                <a:cs typeface="Times New Roman"/>
                <a:sym typeface="Times New Roman"/>
              </a:rPr>
              <a:t>Multiplexer Control: Use Arduino to control the multiplexer. Select each input channel one by one to measure voltage changes.</a:t>
            </a:r>
            <a:endParaRPr sz="1500" b="0" i="0" u="none" strike="noStrike" cap="none">
              <a:solidFill>
                <a:schemeClr val="dk1"/>
              </a:solidFill>
              <a:latin typeface="Times New Roman"/>
              <a:ea typeface="Times New Roman"/>
              <a:cs typeface="Times New Roman"/>
              <a:sym typeface="Times New Roman"/>
            </a:endParaRPr>
          </a:p>
          <a:p>
            <a:pPr marL="457200" marR="0" lvl="0" indent="-323850" algn="just" rtl="0">
              <a:lnSpc>
                <a:spcPct val="150000"/>
              </a:lnSpc>
              <a:spcBef>
                <a:spcPts val="0"/>
              </a:spcBef>
              <a:spcAft>
                <a:spcPts val="0"/>
              </a:spcAft>
              <a:buClr>
                <a:schemeClr val="dk1"/>
              </a:buClr>
              <a:buSzPts val="1500"/>
              <a:buFont typeface="Times New Roman"/>
              <a:buChar char="●"/>
            </a:pPr>
            <a:r>
              <a:rPr lang="en-US" sz="1500" b="0" i="0" u="none" strike="noStrike" cap="none">
                <a:solidFill>
                  <a:schemeClr val="dk1"/>
                </a:solidFill>
                <a:latin typeface="Times New Roman"/>
                <a:ea typeface="Times New Roman"/>
                <a:cs typeface="Times New Roman"/>
                <a:sym typeface="Times New Roman"/>
              </a:rPr>
              <a:t>Voltage Measurement: For each selected input channel, measure the voltage using Arduino's analog-to-digital converter (ADC). Voltage changes are due to the injected current interacting with the phantom's conductivity distribution.</a:t>
            </a:r>
            <a:endParaRPr sz="1500" b="0" i="0" u="none" strike="noStrike" cap="none">
              <a:solidFill>
                <a:schemeClr val="dk1"/>
              </a:solidFill>
              <a:latin typeface="Times New Roman"/>
              <a:ea typeface="Times New Roman"/>
              <a:cs typeface="Times New Roman"/>
              <a:sym typeface="Times New Roman"/>
            </a:endParaRPr>
          </a:p>
          <a:p>
            <a:pPr marL="457200" marR="0" lvl="0" indent="-323850" algn="just" rtl="0">
              <a:lnSpc>
                <a:spcPct val="150000"/>
              </a:lnSpc>
              <a:spcBef>
                <a:spcPts val="0"/>
              </a:spcBef>
              <a:spcAft>
                <a:spcPts val="0"/>
              </a:spcAft>
              <a:buClr>
                <a:schemeClr val="dk1"/>
              </a:buClr>
              <a:buSzPts val="1500"/>
              <a:buFont typeface="Times New Roman"/>
              <a:buChar char="●"/>
            </a:pPr>
            <a:r>
              <a:rPr lang="en-US" sz="1500" b="0" i="0" u="none" strike="noStrike" cap="none">
                <a:solidFill>
                  <a:schemeClr val="dk1"/>
                </a:solidFill>
                <a:latin typeface="Times New Roman"/>
                <a:ea typeface="Times New Roman"/>
                <a:cs typeface="Times New Roman"/>
                <a:sym typeface="Times New Roman"/>
              </a:rPr>
              <a:t>Data Collection: Collect voltage measurements for each channel pair. These measurements represent the changes in electrical potential resulting from the injected current.</a:t>
            </a:r>
            <a:endParaRPr sz="1500" b="0" i="0" u="none" strike="noStrike" cap="none">
              <a:solidFill>
                <a:schemeClr val="dk1"/>
              </a:solidFill>
              <a:latin typeface="Times New Roman"/>
              <a:ea typeface="Times New Roman"/>
              <a:cs typeface="Times New Roman"/>
              <a:sym typeface="Times New Roman"/>
            </a:endParaRPr>
          </a:p>
          <a:p>
            <a:pPr marL="457200" marR="0" lvl="0" indent="-323850" algn="just" rtl="0">
              <a:lnSpc>
                <a:spcPct val="150000"/>
              </a:lnSpc>
              <a:spcBef>
                <a:spcPts val="0"/>
              </a:spcBef>
              <a:spcAft>
                <a:spcPts val="0"/>
              </a:spcAft>
              <a:buClr>
                <a:schemeClr val="dk1"/>
              </a:buClr>
              <a:buSzPts val="1500"/>
              <a:buFont typeface="Times New Roman"/>
              <a:buChar char="●"/>
            </a:pPr>
            <a:r>
              <a:rPr lang="en-US" sz="1500" b="0" i="0" u="none" strike="noStrike" cap="none">
                <a:solidFill>
                  <a:schemeClr val="dk1"/>
                </a:solidFill>
                <a:latin typeface="Times New Roman"/>
                <a:ea typeface="Times New Roman"/>
                <a:cs typeface="Times New Roman"/>
                <a:sym typeface="Times New Roman"/>
              </a:rPr>
              <a:t>Signal Processing: Process the collected voltage data. You might perform basic operations such as calibration, noise reduction, and calculating impedance changes.</a:t>
            </a:r>
            <a:endParaRPr sz="1500" b="0" i="0" u="none" strike="noStrike" cap="none">
              <a:solidFill>
                <a:schemeClr val="dk1"/>
              </a:solidFill>
              <a:latin typeface="Times New Roman"/>
              <a:ea typeface="Times New Roman"/>
              <a:cs typeface="Times New Roman"/>
              <a:sym typeface="Times New Roman"/>
            </a:endParaRPr>
          </a:p>
          <a:p>
            <a:pPr marL="457200" marR="0" lvl="0" indent="-323850" algn="just" rtl="0">
              <a:lnSpc>
                <a:spcPct val="150000"/>
              </a:lnSpc>
              <a:spcBef>
                <a:spcPts val="0"/>
              </a:spcBef>
              <a:spcAft>
                <a:spcPts val="0"/>
              </a:spcAft>
              <a:buClr>
                <a:schemeClr val="dk1"/>
              </a:buClr>
              <a:buSzPts val="1500"/>
              <a:buFont typeface="Times New Roman"/>
              <a:buChar char="●"/>
            </a:pPr>
            <a:r>
              <a:rPr lang="en-US" sz="1500" b="0" i="0" u="none" strike="noStrike" cap="none">
                <a:solidFill>
                  <a:schemeClr val="dk1"/>
                </a:solidFill>
                <a:latin typeface="Times New Roman"/>
                <a:ea typeface="Times New Roman"/>
                <a:cs typeface="Times New Roman"/>
                <a:sym typeface="Times New Roman"/>
              </a:rPr>
              <a:t>Image Reconstruction (Simplified): Using the collected voltage data, perform a basic form of image reconstruction. This might involve simple algorithms like pixel-wise subtraction or a basic model to estimate conductivity changes within the phantom.</a:t>
            </a:r>
            <a:endParaRPr sz="1500" b="0" i="0" u="none" strike="noStrike" cap="none">
              <a:solidFill>
                <a:schemeClr val="dk1"/>
              </a:solidFill>
              <a:latin typeface="Times New Roman"/>
              <a:ea typeface="Times New Roman"/>
              <a:cs typeface="Times New Roman"/>
              <a:sym typeface="Times New Roman"/>
            </a:endParaRPr>
          </a:p>
          <a:p>
            <a:pPr marL="457200" marR="0" lvl="0" indent="-323850" algn="just" rtl="0">
              <a:lnSpc>
                <a:spcPct val="150000"/>
              </a:lnSpc>
              <a:spcBef>
                <a:spcPts val="0"/>
              </a:spcBef>
              <a:spcAft>
                <a:spcPts val="0"/>
              </a:spcAft>
              <a:buClr>
                <a:schemeClr val="dk1"/>
              </a:buClr>
              <a:buSzPts val="1500"/>
              <a:buFont typeface="Times New Roman"/>
              <a:buChar char="●"/>
            </a:pPr>
            <a:r>
              <a:rPr lang="en-US" sz="1500" b="0" i="0" u="none" strike="noStrike" cap="none">
                <a:solidFill>
                  <a:schemeClr val="dk1"/>
                </a:solidFill>
                <a:latin typeface="Times New Roman"/>
                <a:ea typeface="Times New Roman"/>
                <a:cs typeface="Times New Roman"/>
                <a:sym typeface="Times New Roman"/>
              </a:rPr>
              <a:t>Visualization: Display the reconstructed image or impedance changes on a simple user interface. Arduino's capabilities for graphical display might be limited, but you could use a computer for visualization.</a:t>
            </a:r>
            <a:endParaRPr sz="1500" b="0" i="0" u="none" strike="noStrike" cap="none">
              <a:solidFill>
                <a:schemeClr val="dk1"/>
              </a:solidFill>
              <a:latin typeface="Times New Roman"/>
              <a:ea typeface="Times New Roman"/>
              <a:cs typeface="Times New Roman"/>
              <a:sym typeface="Times New Roman"/>
            </a:endParaRPr>
          </a:p>
        </p:txBody>
      </p:sp>
      <p:pic>
        <p:nvPicPr>
          <p:cNvPr id="241" name="Google Shape;241;g27a9e7ebe87_1_0"/>
          <p:cNvPicPr preferRelativeResize="0"/>
          <p:nvPr/>
        </p:nvPicPr>
        <p:blipFill rotWithShape="1">
          <a:blip r:embed="rId6">
            <a:alphaModFix/>
          </a:blip>
          <a:srcRect r="46326"/>
          <a:stretch/>
        </p:blipFill>
        <p:spPr>
          <a:xfrm>
            <a:off x="1472025" y="0"/>
            <a:ext cx="3415635" cy="69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8"/>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47" name="Google Shape;247;p8"/>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48" name="Google Shape;248;p8"/>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249" name="Google Shape;249;p8"/>
          <p:cNvSpPr/>
          <p:nvPr/>
        </p:nvSpPr>
        <p:spPr>
          <a:xfrm>
            <a:off x="4328325" y="1356075"/>
            <a:ext cx="5897100" cy="369300"/>
          </a:xfrm>
          <a:prstGeom prst="rect">
            <a:avLst/>
          </a:prstGeom>
          <a:noFill/>
          <a:ln>
            <a:noFill/>
          </a:ln>
        </p:spPr>
        <p:txBody>
          <a:bodyPr spcFirstLastPara="1" wrap="square" lIns="91425" tIns="45700" rIns="91425" bIns="45700" anchor="t" anchorCtr="0">
            <a:noAutofit/>
          </a:bodyPr>
          <a:lstStyle/>
          <a:p>
            <a:pPr marL="469900" marR="0" lvl="3" indent="-457200" algn="l" rtl="0">
              <a:lnSpc>
                <a:spcPct val="100000"/>
              </a:lnSpc>
              <a:spcBef>
                <a:spcPts val="0"/>
              </a:spcBef>
              <a:spcAft>
                <a:spcPts val="0"/>
              </a:spcAft>
              <a:buClr>
                <a:srgbClr val="C00000"/>
              </a:buClr>
              <a:buSzPts val="1818"/>
              <a:buFont typeface="Noto Sans Symbols"/>
              <a:buChar char="⮚"/>
            </a:pPr>
            <a:r>
              <a:rPr lang="en-US" sz="1800" b="1" i="0" u="none" strike="noStrike" cap="none">
                <a:solidFill>
                  <a:srgbClr val="052358"/>
                </a:solidFill>
                <a:latin typeface="Times New Roman"/>
                <a:ea typeface="Times New Roman"/>
                <a:cs typeface="Times New Roman"/>
                <a:sym typeface="Times New Roman"/>
              </a:rPr>
              <a:t>HARDWARE  REQUIREMENTS :</a:t>
            </a:r>
            <a:endParaRPr sz="1800" b="1" i="0" u="none" strike="noStrike" cap="none">
              <a:solidFill>
                <a:schemeClr val="dk1"/>
              </a:solidFill>
              <a:latin typeface="Calibri"/>
              <a:ea typeface="Calibri"/>
              <a:cs typeface="Calibri"/>
              <a:sym typeface="Calibri"/>
            </a:endParaRPr>
          </a:p>
        </p:txBody>
      </p:sp>
      <p:pic>
        <p:nvPicPr>
          <p:cNvPr id="250" name="Google Shape;250;p8"/>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251" name="Google Shape;251;p8"/>
          <p:cNvSpPr txBox="1"/>
          <p:nvPr/>
        </p:nvSpPr>
        <p:spPr>
          <a:xfrm>
            <a:off x="3315325" y="2993275"/>
            <a:ext cx="3579600" cy="52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2" name="Google Shape;252;p8"/>
          <p:cNvSpPr txBox="1"/>
          <p:nvPr/>
        </p:nvSpPr>
        <p:spPr>
          <a:xfrm>
            <a:off x="2130675" y="2308850"/>
            <a:ext cx="8676000" cy="3786600"/>
          </a:xfrm>
          <a:prstGeom prst="rect">
            <a:avLst/>
          </a:prstGeom>
          <a:noFill/>
          <a:ln>
            <a:noFill/>
          </a:ln>
        </p:spPr>
        <p:txBody>
          <a:bodyPr spcFirstLastPara="1" wrap="square" lIns="91425" tIns="91425" rIns="91425" bIns="91425" anchor="t" anchorCtr="0">
            <a:spAutoFit/>
          </a:bodyPr>
          <a:lstStyle/>
          <a:p>
            <a:pPr marL="457200" marR="0" lvl="0" indent="-342900" algn="just" rtl="0">
              <a:lnSpc>
                <a:spcPct val="150000"/>
              </a:lnSpc>
              <a:spcBef>
                <a:spcPts val="0"/>
              </a:spcBef>
              <a:spcAft>
                <a:spcPts val="0"/>
              </a:spcAft>
              <a:buClr>
                <a:schemeClr val="dk1"/>
              </a:buClr>
              <a:buSzPts val="1800"/>
              <a:buFont typeface="Times New Roman"/>
              <a:buAutoNum type="arabicPeriod"/>
            </a:pPr>
            <a:r>
              <a:rPr lang="en-US" sz="1800" b="1">
                <a:latin typeface="Times New Roman"/>
                <a:ea typeface="Times New Roman"/>
                <a:cs typeface="Times New Roman"/>
                <a:sym typeface="Times New Roman"/>
              </a:rPr>
              <a:t>Arduino board (Arduino Uno)</a:t>
            </a:r>
            <a:endParaRPr sz="1800" b="1">
              <a:latin typeface="Times New Roman"/>
              <a:ea typeface="Times New Roman"/>
              <a:cs typeface="Times New Roman"/>
              <a:sym typeface="Times New Roman"/>
            </a:endParaRPr>
          </a:p>
          <a:p>
            <a:pPr marL="457200" marR="0" lvl="0" indent="0" algn="just" rtl="0">
              <a:lnSpc>
                <a:spcPct val="150000"/>
              </a:lnSpc>
              <a:spcBef>
                <a:spcPts val="0"/>
              </a:spcBef>
              <a:spcAft>
                <a:spcPts val="0"/>
              </a:spcAft>
              <a:buNone/>
            </a:pPr>
            <a:endParaRPr sz="1800" b="1">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Times New Roman"/>
              <a:buAutoNum type="arabicPeriod"/>
            </a:pPr>
            <a:r>
              <a:rPr lang="en-US" sz="1800" b="1">
                <a:latin typeface="Times New Roman"/>
                <a:ea typeface="Times New Roman"/>
                <a:cs typeface="Times New Roman"/>
                <a:sym typeface="Times New Roman"/>
              </a:rPr>
              <a:t>Multiplexer (CD74HC4067)</a:t>
            </a:r>
            <a:endParaRPr sz="1800" b="1">
              <a:latin typeface="Times New Roman"/>
              <a:ea typeface="Times New Roman"/>
              <a:cs typeface="Times New Roman"/>
              <a:sym typeface="Times New Roman"/>
            </a:endParaRPr>
          </a:p>
          <a:p>
            <a:pPr marL="457200" marR="0" lvl="0" indent="0" algn="just" rtl="0">
              <a:lnSpc>
                <a:spcPct val="150000"/>
              </a:lnSpc>
              <a:spcBef>
                <a:spcPts val="0"/>
              </a:spcBef>
              <a:spcAft>
                <a:spcPts val="0"/>
              </a:spcAft>
              <a:buNone/>
            </a:pPr>
            <a:endParaRPr sz="1800" b="1">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Times New Roman"/>
              <a:buAutoNum type="arabicPeriod"/>
            </a:pPr>
            <a:r>
              <a:rPr lang="en-US" sz="1800" b="1">
                <a:latin typeface="Times New Roman"/>
                <a:ea typeface="Times New Roman"/>
                <a:cs typeface="Times New Roman"/>
                <a:sym typeface="Times New Roman"/>
              </a:rPr>
              <a:t>Electrodes </a:t>
            </a:r>
            <a:endParaRPr sz="1800" b="1">
              <a:latin typeface="Times New Roman"/>
              <a:ea typeface="Times New Roman"/>
              <a:cs typeface="Times New Roman"/>
              <a:sym typeface="Times New Roman"/>
            </a:endParaRPr>
          </a:p>
          <a:p>
            <a:pPr marL="457200" marR="0" lvl="0" indent="0" algn="just" rtl="0">
              <a:lnSpc>
                <a:spcPct val="150000"/>
              </a:lnSpc>
              <a:spcBef>
                <a:spcPts val="0"/>
              </a:spcBef>
              <a:spcAft>
                <a:spcPts val="0"/>
              </a:spcAft>
              <a:buNone/>
            </a:pPr>
            <a:endParaRPr sz="1800" b="1">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Times New Roman"/>
              <a:buAutoNum type="arabicPeriod"/>
            </a:pPr>
            <a:r>
              <a:rPr lang="en-US" sz="1800" b="1">
                <a:latin typeface="Times New Roman"/>
                <a:ea typeface="Times New Roman"/>
                <a:cs typeface="Times New Roman"/>
                <a:sym typeface="Times New Roman"/>
              </a:rPr>
              <a:t>Plastic Phantom with Saline water</a:t>
            </a:r>
            <a:endParaRPr sz="1800" b="1">
              <a:latin typeface="Times New Roman"/>
              <a:ea typeface="Times New Roman"/>
              <a:cs typeface="Times New Roman"/>
              <a:sym typeface="Times New Roman"/>
            </a:endParaRPr>
          </a:p>
          <a:p>
            <a:pPr marL="457200" marR="0" lvl="0" indent="0" algn="just" rtl="0">
              <a:lnSpc>
                <a:spcPct val="150000"/>
              </a:lnSpc>
              <a:spcBef>
                <a:spcPts val="0"/>
              </a:spcBef>
              <a:spcAft>
                <a:spcPts val="0"/>
              </a:spcAft>
              <a:buNone/>
            </a:pPr>
            <a:endParaRPr sz="1800" b="1">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Times New Roman"/>
              <a:buAutoNum type="arabicPeriod"/>
            </a:pPr>
            <a:r>
              <a:rPr lang="en-US" sz="1800" b="1">
                <a:latin typeface="Times New Roman"/>
                <a:ea typeface="Times New Roman"/>
                <a:cs typeface="Times New Roman"/>
                <a:sym typeface="Times New Roman"/>
              </a:rPr>
              <a:t>AC Current Source</a:t>
            </a:r>
            <a:r>
              <a:rPr lang="en-US"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9"/>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58" name="Google Shape;258;p9"/>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59" name="Google Shape;259;p9"/>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260" name="Google Shape;260;p9"/>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261" name="Google Shape;261;p9"/>
          <p:cNvSpPr txBox="1"/>
          <p:nvPr/>
        </p:nvSpPr>
        <p:spPr>
          <a:xfrm>
            <a:off x="4672950" y="1259425"/>
            <a:ext cx="4206000" cy="464400"/>
          </a:xfrm>
          <a:prstGeom prst="rect">
            <a:avLst/>
          </a:prstGeom>
          <a:noFill/>
          <a:ln>
            <a:noFill/>
          </a:ln>
        </p:spPr>
        <p:txBody>
          <a:bodyPr spcFirstLastPara="1" wrap="square" lIns="91425" tIns="91425" rIns="91425" bIns="91425" anchor="t" anchorCtr="0">
            <a:spAutoFit/>
          </a:bodyPr>
          <a:lstStyle/>
          <a:p>
            <a:pPr marL="469900" marR="0" lvl="3" indent="-457200" algn="l" rtl="0">
              <a:lnSpc>
                <a:spcPct val="100000"/>
              </a:lnSpc>
              <a:spcBef>
                <a:spcPts val="0"/>
              </a:spcBef>
              <a:spcAft>
                <a:spcPts val="0"/>
              </a:spcAft>
              <a:buClr>
                <a:srgbClr val="C00000"/>
              </a:buClr>
              <a:buSzPts val="1818"/>
              <a:buFont typeface="Noto Sans Symbols"/>
              <a:buChar char="⮚"/>
            </a:pPr>
            <a:r>
              <a:rPr lang="en-US" sz="1800" b="1" i="0" u="none" strike="noStrike" cap="none">
                <a:solidFill>
                  <a:srgbClr val="052358"/>
                </a:solidFill>
                <a:latin typeface="Times New Roman"/>
                <a:ea typeface="Times New Roman"/>
                <a:cs typeface="Times New Roman"/>
                <a:sym typeface="Times New Roman"/>
              </a:rPr>
              <a:t>SOFTWARE  REQUIREMENTS :</a:t>
            </a:r>
            <a:endParaRPr sz="1800" b="1" i="0" u="none" strike="noStrike" cap="none">
              <a:solidFill>
                <a:srgbClr val="000000"/>
              </a:solidFill>
              <a:latin typeface="Times New Roman"/>
              <a:ea typeface="Times New Roman"/>
              <a:cs typeface="Times New Roman"/>
              <a:sym typeface="Times New Roman"/>
            </a:endParaRPr>
          </a:p>
        </p:txBody>
      </p:sp>
      <p:sp>
        <p:nvSpPr>
          <p:cNvPr id="262" name="Google Shape;262;p9"/>
          <p:cNvSpPr txBox="1"/>
          <p:nvPr/>
        </p:nvSpPr>
        <p:spPr>
          <a:xfrm>
            <a:off x="2585337" y="2228402"/>
            <a:ext cx="7600200" cy="12006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800"/>
              <a:buFont typeface="Arial"/>
              <a:buAutoNum type="arabicPeriod"/>
            </a:pPr>
            <a:r>
              <a:rPr lang="en-US" sz="1800" b="1" i="0" u="none" strike="noStrike" cap="none">
                <a:solidFill>
                  <a:srgbClr val="000000"/>
                </a:solidFill>
                <a:latin typeface="Times New Roman"/>
                <a:ea typeface="Times New Roman"/>
                <a:cs typeface="Times New Roman"/>
                <a:sym typeface="Times New Roman"/>
              </a:rPr>
              <a:t>ARDUINO IDE</a:t>
            </a:r>
            <a:endParaRPr sz="1400" b="0" i="0" u="none" strike="noStrike" cap="none">
              <a:solidFill>
                <a:srgbClr val="000000"/>
              </a:solidFill>
              <a:latin typeface="Arial"/>
              <a:ea typeface="Arial"/>
              <a:cs typeface="Arial"/>
              <a:sym typeface="Arial"/>
            </a:endParaRPr>
          </a:p>
          <a:p>
            <a:pPr marL="457200" marR="0" lvl="0" indent="0" algn="l" rtl="0">
              <a:lnSpc>
                <a:spcPct val="15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rgbClr val="000000"/>
              </a:buClr>
              <a:buSzPts val="1800"/>
              <a:buFont typeface="Arial"/>
              <a:buAutoNum type="arabicPeriod"/>
            </a:pPr>
            <a:r>
              <a:rPr lang="en-US" sz="1800" b="1" i="0" u="none" strike="noStrike" cap="none">
                <a:solidFill>
                  <a:srgbClr val="000000"/>
                </a:solidFill>
                <a:latin typeface="Times New Roman"/>
                <a:ea typeface="Times New Roman"/>
                <a:cs typeface="Times New Roman"/>
                <a:sym typeface="Times New Roman"/>
              </a:rPr>
              <a:t>MATLAB</a:t>
            </a:r>
            <a:r>
              <a:rPr lang="en-US" sz="1800" b="0" i="0" u="none" strike="noStrike" cap="none">
                <a:solidFill>
                  <a:srgbClr val="000000"/>
                </a:solidFill>
                <a:latin typeface="Times New Roman"/>
                <a:ea typeface="Times New Roman"/>
                <a:cs typeface="Times New Roman"/>
                <a:sym typeface="Times New Roman"/>
              </a:rPr>
              <a:t> </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g2b246f3bf85_0_12"/>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68" name="Google Shape;268;g2b246f3bf85_0_12"/>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69" name="Google Shape;269;g2b246f3bf85_0_12"/>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270" name="Google Shape;270;g2b246f3bf85_0_12"/>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271" name="Google Shape;271;g2b246f3bf85_0_12"/>
          <p:cNvSpPr txBox="1"/>
          <p:nvPr/>
        </p:nvSpPr>
        <p:spPr>
          <a:xfrm>
            <a:off x="4292875" y="1134425"/>
            <a:ext cx="4466400" cy="464400"/>
          </a:xfrm>
          <a:prstGeom prst="rect">
            <a:avLst/>
          </a:prstGeom>
          <a:noFill/>
          <a:ln>
            <a:noFill/>
          </a:ln>
        </p:spPr>
        <p:txBody>
          <a:bodyPr spcFirstLastPara="1" wrap="square" lIns="91425" tIns="91425" rIns="91425" bIns="91425" anchor="t" anchorCtr="0">
            <a:spAutoFit/>
          </a:bodyPr>
          <a:lstStyle/>
          <a:p>
            <a:pPr marL="469900" marR="0" lvl="3" indent="-457200" algn="l" rtl="0">
              <a:lnSpc>
                <a:spcPct val="100000"/>
              </a:lnSpc>
              <a:spcBef>
                <a:spcPts val="0"/>
              </a:spcBef>
              <a:spcAft>
                <a:spcPts val="0"/>
              </a:spcAft>
              <a:buClr>
                <a:srgbClr val="C00000"/>
              </a:buClr>
              <a:buSzPts val="1818"/>
              <a:buFont typeface="Noto Sans Symbols"/>
              <a:buChar char="⮚"/>
            </a:pPr>
            <a:r>
              <a:rPr lang="en-US" sz="1800" b="1">
                <a:solidFill>
                  <a:srgbClr val="052358"/>
                </a:solidFill>
                <a:latin typeface="Times New Roman"/>
                <a:ea typeface="Times New Roman"/>
                <a:cs typeface="Times New Roman"/>
                <a:sym typeface="Times New Roman"/>
              </a:rPr>
              <a:t>AC CURRENT SOURCE CIRCUIT</a:t>
            </a:r>
            <a:r>
              <a:rPr lang="en-US" sz="1800" b="1" i="0" u="none" strike="noStrike" cap="none">
                <a:solidFill>
                  <a:srgbClr val="052358"/>
                </a:solidFill>
                <a:latin typeface="Times New Roman"/>
                <a:ea typeface="Times New Roman"/>
                <a:cs typeface="Times New Roman"/>
                <a:sym typeface="Times New Roman"/>
              </a:rPr>
              <a:t> :</a:t>
            </a:r>
            <a:endParaRPr sz="1800" b="1" i="0" u="none" strike="noStrike" cap="none">
              <a:solidFill>
                <a:srgbClr val="000000"/>
              </a:solidFill>
              <a:latin typeface="Times New Roman"/>
              <a:ea typeface="Times New Roman"/>
              <a:cs typeface="Times New Roman"/>
              <a:sym typeface="Times New Roman"/>
            </a:endParaRPr>
          </a:p>
        </p:txBody>
      </p:sp>
      <p:sp>
        <p:nvSpPr>
          <p:cNvPr id="272" name="Google Shape;272;g2b246f3bf85_0_12"/>
          <p:cNvSpPr txBox="1"/>
          <p:nvPr/>
        </p:nvSpPr>
        <p:spPr>
          <a:xfrm>
            <a:off x="2625212" y="2271252"/>
            <a:ext cx="7600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pic>
        <p:nvPicPr>
          <p:cNvPr id="273" name="Google Shape;273;g2b246f3bf85_0_12"/>
          <p:cNvPicPr preferRelativeResize="0"/>
          <p:nvPr/>
        </p:nvPicPr>
        <p:blipFill>
          <a:blip r:embed="rId7">
            <a:alphaModFix/>
          </a:blip>
          <a:stretch>
            <a:fillRect/>
          </a:stretch>
        </p:blipFill>
        <p:spPr>
          <a:xfrm>
            <a:off x="3654925" y="1727800"/>
            <a:ext cx="6220049" cy="5130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g2b246f3bf85_0_0"/>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79" name="Google Shape;279;g2b246f3bf85_0_0"/>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80" name="Google Shape;280;g2b246f3bf85_0_0"/>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281" name="Google Shape;281;g2b246f3bf85_0_0"/>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282" name="Google Shape;282;g2b246f3bf85_0_0"/>
          <p:cNvSpPr txBox="1"/>
          <p:nvPr/>
        </p:nvSpPr>
        <p:spPr>
          <a:xfrm>
            <a:off x="4993800" y="670025"/>
            <a:ext cx="4206000" cy="464400"/>
          </a:xfrm>
          <a:prstGeom prst="rect">
            <a:avLst/>
          </a:prstGeom>
          <a:noFill/>
          <a:ln>
            <a:noFill/>
          </a:ln>
        </p:spPr>
        <p:txBody>
          <a:bodyPr spcFirstLastPara="1" wrap="square" lIns="91425" tIns="91425" rIns="91425" bIns="91425" anchor="t" anchorCtr="0">
            <a:spAutoFit/>
          </a:bodyPr>
          <a:lstStyle/>
          <a:p>
            <a:pPr marL="469900" marR="0" lvl="3" indent="-457200" algn="l" rtl="0">
              <a:lnSpc>
                <a:spcPct val="100000"/>
              </a:lnSpc>
              <a:spcBef>
                <a:spcPts val="0"/>
              </a:spcBef>
              <a:spcAft>
                <a:spcPts val="0"/>
              </a:spcAft>
              <a:buClr>
                <a:srgbClr val="C00000"/>
              </a:buClr>
              <a:buSzPts val="1818"/>
              <a:buFont typeface="Noto Sans Symbols"/>
              <a:buChar char="⮚"/>
            </a:pPr>
            <a:r>
              <a:rPr lang="en-US" sz="1800" b="1">
                <a:solidFill>
                  <a:srgbClr val="052358"/>
                </a:solidFill>
                <a:latin typeface="Times New Roman"/>
                <a:ea typeface="Times New Roman"/>
                <a:cs typeface="Times New Roman"/>
                <a:sym typeface="Times New Roman"/>
              </a:rPr>
              <a:t>AC CURRENT SOURCE</a:t>
            </a:r>
            <a:r>
              <a:rPr lang="en-US" sz="1800" b="1" i="0" u="none" strike="noStrike" cap="none">
                <a:solidFill>
                  <a:srgbClr val="052358"/>
                </a:solidFill>
                <a:latin typeface="Times New Roman"/>
                <a:ea typeface="Times New Roman"/>
                <a:cs typeface="Times New Roman"/>
                <a:sym typeface="Times New Roman"/>
              </a:rPr>
              <a:t> :</a:t>
            </a:r>
            <a:endParaRPr sz="1800" b="1" i="0" u="none" strike="noStrike" cap="none">
              <a:solidFill>
                <a:srgbClr val="000000"/>
              </a:solidFill>
              <a:latin typeface="Times New Roman"/>
              <a:ea typeface="Times New Roman"/>
              <a:cs typeface="Times New Roman"/>
              <a:sym typeface="Times New Roman"/>
            </a:endParaRPr>
          </a:p>
        </p:txBody>
      </p:sp>
      <p:sp>
        <p:nvSpPr>
          <p:cNvPr id="283" name="Google Shape;283;g2b246f3bf85_0_0"/>
          <p:cNvSpPr txBox="1"/>
          <p:nvPr/>
        </p:nvSpPr>
        <p:spPr>
          <a:xfrm>
            <a:off x="2625212" y="2271252"/>
            <a:ext cx="7600200" cy="369300"/>
          </a:xfrm>
          <a:prstGeom prst="rect">
            <a:avLst/>
          </a:prstGeom>
          <a:noFill/>
          <a:ln>
            <a:noFill/>
          </a:ln>
        </p:spPr>
        <p:txBody>
          <a:bodyPr spcFirstLastPara="1" wrap="square" lIns="91425" tIns="45700" rIns="91425" bIns="45700" anchor="t" anchorCtr="0">
            <a:spAutoFit/>
          </a:bodyPr>
          <a:lstStyle/>
          <a:p>
            <a:pPr marL="457200" marR="0" lvl="0" indent="0" algn="l" rtl="0">
              <a:lnSpc>
                <a:spcPct val="15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pic>
        <p:nvPicPr>
          <p:cNvPr id="284" name="Google Shape;284;g2b246f3bf85_0_0" title="WhatsApp Video 2024-02-25 at 01.08.37_81ecb215.mp4">
            <a:hlinkClick r:id="rId7"/>
          </p:cNvPr>
          <p:cNvPicPr preferRelativeResize="0"/>
          <p:nvPr/>
        </p:nvPicPr>
        <p:blipFill>
          <a:blip r:embed="rId8">
            <a:alphaModFix/>
          </a:blip>
          <a:stretch>
            <a:fillRect/>
          </a:stretch>
        </p:blipFill>
        <p:spPr>
          <a:xfrm>
            <a:off x="2365175" y="1404000"/>
            <a:ext cx="8722576" cy="5461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g2bcf8b4f7b6_0_0"/>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90" name="Google Shape;290;g2bcf8b4f7b6_0_0"/>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91" name="Google Shape;291;g2bcf8b4f7b6_0_0"/>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292" name="Google Shape;292;g2bcf8b4f7b6_0_0"/>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293" name="Google Shape;293;g2bcf8b4f7b6_0_0"/>
          <p:cNvSpPr txBox="1"/>
          <p:nvPr/>
        </p:nvSpPr>
        <p:spPr>
          <a:xfrm>
            <a:off x="4993800" y="670025"/>
            <a:ext cx="4206000" cy="464400"/>
          </a:xfrm>
          <a:prstGeom prst="rect">
            <a:avLst/>
          </a:prstGeom>
          <a:noFill/>
          <a:ln>
            <a:noFill/>
          </a:ln>
        </p:spPr>
        <p:txBody>
          <a:bodyPr spcFirstLastPara="1" wrap="square" lIns="91425" tIns="91425" rIns="91425" bIns="91425" anchor="t" anchorCtr="0">
            <a:spAutoFit/>
          </a:bodyPr>
          <a:lstStyle/>
          <a:p>
            <a:pPr marL="469900" marR="0" lvl="3" indent="-457200" algn="l" rtl="0">
              <a:lnSpc>
                <a:spcPct val="100000"/>
              </a:lnSpc>
              <a:spcBef>
                <a:spcPts val="0"/>
              </a:spcBef>
              <a:spcAft>
                <a:spcPts val="0"/>
              </a:spcAft>
              <a:buClr>
                <a:srgbClr val="C00000"/>
              </a:buClr>
              <a:buSzPts val="1818"/>
              <a:buFont typeface="Noto Sans Symbols"/>
              <a:buChar char="⮚"/>
            </a:pPr>
            <a:r>
              <a:rPr lang="en-US" sz="1800" b="1">
                <a:solidFill>
                  <a:srgbClr val="052358"/>
                </a:solidFill>
                <a:latin typeface="Times New Roman"/>
                <a:ea typeface="Times New Roman"/>
                <a:cs typeface="Times New Roman"/>
                <a:sym typeface="Times New Roman"/>
              </a:rPr>
              <a:t>AC CURRENT SOURCE</a:t>
            </a:r>
            <a:r>
              <a:rPr lang="en-US" sz="1800" b="1" i="0" u="none" strike="noStrike" cap="none">
                <a:solidFill>
                  <a:srgbClr val="052358"/>
                </a:solidFill>
                <a:latin typeface="Times New Roman"/>
                <a:ea typeface="Times New Roman"/>
                <a:cs typeface="Times New Roman"/>
                <a:sym typeface="Times New Roman"/>
              </a:rPr>
              <a:t> :</a:t>
            </a:r>
            <a:endParaRPr sz="1800" b="1" i="0" u="none" strike="noStrike" cap="none">
              <a:solidFill>
                <a:srgbClr val="000000"/>
              </a:solidFill>
              <a:latin typeface="Times New Roman"/>
              <a:ea typeface="Times New Roman"/>
              <a:cs typeface="Times New Roman"/>
              <a:sym typeface="Times New Roman"/>
            </a:endParaRPr>
          </a:p>
        </p:txBody>
      </p:sp>
      <p:sp>
        <p:nvSpPr>
          <p:cNvPr id="294" name="Google Shape;294;g2bcf8b4f7b6_0_0"/>
          <p:cNvSpPr txBox="1"/>
          <p:nvPr/>
        </p:nvSpPr>
        <p:spPr>
          <a:xfrm>
            <a:off x="3156737" y="2867602"/>
            <a:ext cx="7600200" cy="369300"/>
          </a:xfrm>
          <a:prstGeom prst="rect">
            <a:avLst/>
          </a:prstGeom>
          <a:noFill/>
          <a:ln>
            <a:noFill/>
          </a:ln>
        </p:spPr>
        <p:txBody>
          <a:bodyPr spcFirstLastPara="1" wrap="square" lIns="91425" tIns="45700" rIns="91425" bIns="45700" anchor="t" anchorCtr="0">
            <a:spAutoFit/>
          </a:bodyPr>
          <a:lstStyle/>
          <a:p>
            <a:pPr marL="457200" marR="0" lvl="0" indent="0" algn="l" rtl="0">
              <a:lnSpc>
                <a:spcPct val="15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pic>
        <p:nvPicPr>
          <p:cNvPr id="295" name="Google Shape;295;g2bcf8b4f7b6_0_0"/>
          <p:cNvPicPr preferRelativeResize="0"/>
          <p:nvPr/>
        </p:nvPicPr>
        <p:blipFill>
          <a:blip r:embed="rId7">
            <a:alphaModFix/>
          </a:blip>
          <a:stretch>
            <a:fillRect/>
          </a:stretch>
        </p:blipFill>
        <p:spPr>
          <a:xfrm>
            <a:off x="1569650" y="1431350"/>
            <a:ext cx="5216876" cy="37250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99" name="Google Shape;99;p2"/>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00" name="Google Shape;100;p2"/>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101" name="Google Shape;101;p2"/>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sp>
        <p:nvSpPr>
          <p:cNvPr id="102" name="Google Shape;102;p2"/>
          <p:cNvSpPr txBox="1"/>
          <p:nvPr/>
        </p:nvSpPr>
        <p:spPr>
          <a:xfrm>
            <a:off x="1615009" y="1296539"/>
            <a:ext cx="9308639" cy="6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C00000"/>
                </a:solidFill>
                <a:latin typeface="Century Gothic"/>
                <a:ea typeface="Century Gothic"/>
                <a:cs typeface="Century Gothic"/>
                <a:sym typeface="Century Gothic"/>
              </a:rPr>
              <a:t>Outline of Major A Project Presentation</a:t>
            </a:r>
            <a:endParaRPr sz="3100" b="0" i="0" u="none" strike="noStrike" cap="none">
              <a:solidFill>
                <a:srgbClr val="C00000"/>
              </a:solidFill>
              <a:latin typeface="Century Gothic"/>
              <a:ea typeface="Century Gothic"/>
              <a:cs typeface="Century Gothic"/>
              <a:sym typeface="Century Gothic"/>
            </a:endParaRPr>
          </a:p>
        </p:txBody>
      </p:sp>
      <p:sp>
        <p:nvSpPr>
          <p:cNvPr id="103" name="Google Shape;103;p2"/>
          <p:cNvSpPr txBox="1"/>
          <p:nvPr/>
        </p:nvSpPr>
        <p:spPr>
          <a:xfrm>
            <a:off x="3054050" y="1459125"/>
            <a:ext cx="7786800" cy="5205900"/>
          </a:xfrm>
          <a:prstGeom prst="rect">
            <a:avLst/>
          </a:prstGeom>
          <a:noFill/>
          <a:ln>
            <a:noFill/>
          </a:ln>
        </p:spPr>
        <p:txBody>
          <a:bodyPr spcFirstLastPara="1" wrap="square" lIns="91425" tIns="45700" rIns="91425" bIns="45700" anchor="t" anchorCtr="0">
            <a:noAutofit/>
          </a:bodyPr>
          <a:lstStyle/>
          <a:p>
            <a:pPr marL="469900" marR="0" lvl="0" indent="-341757" algn="l" rtl="0">
              <a:lnSpc>
                <a:spcPct val="100000"/>
              </a:lnSpc>
              <a:spcBef>
                <a:spcPts val="1000"/>
              </a:spcBef>
              <a:spcAft>
                <a:spcPts val="0"/>
              </a:spcAft>
              <a:buClr>
                <a:srgbClr val="C00000"/>
              </a:buClr>
              <a:buSzPts val="1818"/>
              <a:buFont typeface="Noto Sans Symbols"/>
              <a:buNone/>
            </a:pPr>
            <a:endParaRPr sz="1800" b="0" i="0" u="none" strike="noStrike" cap="none">
              <a:solidFill>
                <a:srgbClr val="052358"/>
              </a:solidFill>
              <a:latin typeface="Times New Roman"/>
              <a:ea typeface="Times New Roman"/>
              <a:cs typeface="Times New Roman"/>
              <a:sym typeface="Times New Roman"/>
            </a:endParaRPr>
          </a:p>
          <a:p>
            <a:pPr marL="469900" marR="0" lvl="0"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Abstract</a:t>
            </a:r>
            <a:endParaRPr sz="1800" b="0" i="0" u="none" strike="noStrike" cap="none">
              <a:solidFill>
                <a:srgbClr val="052358"/>
              </a:solidFill>
              <a:latin typeface="Times New Roman"/>
              <a:ea typeface="Times New Roman"/>
              <a:cs typeface="Times New Roman"/>
              <a:sym typeface="Times New Roman"/>
            </a:endParaRPr>
          </a:p>
          <a:p>
            <a:pPr marL="469900" marR="0" lvl="0"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Introduction</a:t>
            </a:r>
            <a:endParaRPr sz="1800" b="0" i="0" u="none" strike="noStrike" cap="none">
              <a:solidFill>
                <a:schemeClr val="dk1"/>
              </a:solidFill>
              <a:latin typeface="Times New Roman"/>
              <a:ea typeface="Times New Roman"/>
              <a:cs typeface="Times New Roman"/>
              <a:sym typeface="Times New Roman"/>
            </a:endParaRPr>
          </a:p>
          <a:p>
            <a:pPr marL="469900" marR="0" lvl="3"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Objective</a:t>
            </a:r>
            <a:endParaRPr sz="1800" b="0" i="0" u="none" strike="noStrike" cap="none">
              <a:solidFill>
                <a:schemeClr val="dk1"/>
              </a:solidFill>
              <a:latin typeface="Times New Roman"/>
              <a:ea typeface="Times New Roman"/>
              <a:cs typeface="Times New Roman"/>
              <a:sym typeface="Times New Roman"/>
            </a:endParaRPr>
          </a:p>
          <a:p>
            <a:pPr marL="469900" marR="0" lvl="3"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Literature Survey</a:t>
            </a:r>
            <a:endParaRPr sz="1400" b="0" i="0" u="none" strike="noStrike" cap="none">
              <a:solidFill>
                <a:srgbClr val="000000"/>
              </a:solidFill>
              <a:latin typeface="Arial"/>
              <a:ea typeface="Arial"/>
              <a:cs typeface="Arial"/>
              <a:sym typeface="Arial"/>
            </a:endParaRPr>
          </a:p>
          <a:p>
            <a:pPr marL="469900" marR="0" lvl="3"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Social/Medical/Agricultural/Industry relevance</a:t>
            </a:r>
            <a:endParaRPr sz="1400" b="0" i="0" u="none" strike="noStrike" cap="none">
              <a:solidFill>
                <a:srgbClr val="000000"/>
              </a:solidFill>
              <a:latin typeface="Arial"/>
              <a:ea typeface="Arial"/>
              <a:cs typeface="Arial"/>
              <a:sym typeface="Arial"/>
            </a:endParaRPr>
          </a:p>
          <a:p>
            <a:pPr marL="469900" marR="0" lvl="3"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Block Diagram and its Explanation</a:t>
            </a:r>
            <a:endParaRPr sz="1800" b="0" i="0" u="none" strike="noStrike" cap="none">
              <a:solidFill>
                <a:schemeClr val="dk1"/>
              </a:solidFill>
              <a:latin typeface="Times New Roman"/>
              <a:ea typeface="Times New Roman"/>
              <a:cs typeface="Times New Roman"/>
              <a:sym typeface="Times New Roman"/>
            </a:endParaRPr>
          </a:p>
          <a:p>
            <a:pPr marL="469900" marR="0" lvl="3"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Software and Hardware requirements</a:t>
            </a:r>
            <a:endParaRPr sz="1400" b="0" i="0" u="none" strike="noStrike" cap="none">
              <a:solidFill>
                <a:srgbClr val="000000"/>
              </a:solidFill>
              <a:latin typeface="Arial"/>
              <a:ea typeface="Arial"/>
              <a:cs typeface="Arial"/>
              <a:sym typeface="Arial"/>
            </a:endParaRPr>
          </a:p>
          <a:p>
            <a:pPr marL="469900" marR="0" lvl="3"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Results and Discussion</a:t>
            </a:r>
            <a:endParaRPr sz="1800" b="0" i="0" u="none" strike="noStrike" cap="none">
              <a:solidFill>
                <a:schemeClr val="dk1"/>
              </a:solidFill>
              <a:latin typeface="Times New Roman"/>
              <a:ea typeface="Times New Roman"/>
              <a:cs typeface="Times New Roman"/>
              <a:sym typeface="Times New Roman"/>
            </a:endParaRPr>
          </a:p>
          <a:p>
            <a:pPr marL="469900" marR="0" lvl="3"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Conclusion </a:t>
            </a:r>
            <a:endParaRPr sz="1800" b="0" i="0" u="none" strike="noStrike" cap="none">
              <a:solidFill>
                <a:schemeClr val="dk1"/>
              </a:solidFill>
              <a:latin typeface="Times New Roman"/>
              <a:ea typeface="Times New Roman"/>
              <a:cs typeface="Times New Roman"/>
              <a:sym typeface="Times New Roman"/>
            </a:endParaRPr>
          </a:p>
          <a:p>
            <a:pPr marL="469900" marR="0" lvl="3"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Future Scope</a:t>
            </a:r>
            <a:endParaRPr sz="1800" b="0" i="0" u="none" strike="noStrike" cap="none">
              <a:solidFill>
                <a:schemeClr val="dk1"/>
              </a:solidFill>
              <a:latin typeface="Times New Roman"/>
              <a:ea typeface="Times New Roman"/>
              <a:cs typeface="Times New Roman"/>
              <a:sym typeface="Times New Roman"/>
            </a:endParaRPr>
          </a:p>
          <a:p>
            <a:pPr marL="469900" marR="0" lvl="3"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Applications</a:t>
            </a:r>
            <a:endParaRPr sz="1800" b="0" i="0" u="none" strike="noStrike" cap="none">
              <a:solidFill>
                <a:schemeClr val="dk1"/>
              </a:solidFill>
              <a:latin typeface="Times New Roman"/>
              <a:ea typeface="Times New Roman"/>
              <a:cs typeface="Times New Roman"/>
              <a:sym typeface="Times New Roman"/>
            </a:endParaRPr>
          </a:p>
          <a:p>
            <a:pPr marL="469900" marR="0" lvl="3" indent="-457200" algn="l" rtl="0">
              <a:lnSpc>
                <a:spcPct val="100000"/>
              </a:lnSpc>
              <a:spcBef>
                <a:spcPts val="1000"/>
              </a:spcBef>
              <a:spcAft>
                <a:spcPts val="0"/>
              </a:spcAft>
              <a:buClr>
                <a:srgbClr val="C00000"/>
              </a:buClr>
              <a:buSzPts val="1818"/>
              <a:buFont typeface="Noto Sans Symbols"/>
              <a:buChar char="⮚"/>
            </a:pPr>
            <a:r>
              <a:rPr lang="en-US" sz="1800" b="0" i="0" u="none" strike="noStrike" cap="none">
                <a:solidFill>
                  <a:schemeClr val="dk1"/>
                </a:solidFill>
                <a:latin typeface="Times New Roman"/>
                <a:ea typeface="Times New Roman"/>
                <a:cs typeface="Times New Roman"/>
                <a:sym typeface="Times New Roman"/>
              </a:rPr>
              <a:t>References</a:t>
            </a:r>
            <a:endParaRPr sz="1400" b="0" i="0" u="none" strike="noStrike" cap="none">
              <a:solidFill>
                <a:srgbClr val="000000"/>
              </a:solidFill>
              <a:latin typeface="Arial"/>
              <a:ea typeface="Arial"/>
              <a:cs typeface="Arial"/>
              <a:sym typeface="Arial"/>
            </a:endParaRPr>
          </a:p>
          <a:p>
            <a:pPr marL="469900" marR="0" lvl="3" indent="-328930" algn="l" rtl="0">
              <a:lnSpc>
                <a:spcPct val="100000"/>
              </a:lnSpc>
              <a:spcBef>
                <a:spcPts val="1000"/>
              </a:spcBef>
              <a:spcAft>
                <a:spcPts val="0"/>
              </a:spcAft>
              <a:buClr>
                <a:srgbClr val="C00000"/>
              </a:buClr>
              <a:buSzPts val="2020"/>
              <a:buFont typeface="Noto Sans Symbols"/>
              <a:buNone/>
            </a:pPr>
            <a:endParaRPr sz="1800" b="0" i="0" u="none" strike="noStrike" cap="none">
              <a:solidFill>
                <a:srgbClr val="052358"/>
              </a:solidFill>
              <a:latin typeface="Bookman Old Style"/>
              <a:ea typeface="Bookman Old Style"/>
              <a:cs typeface="Bookman Old Style"/>
              <a:sym typeface="Bookman Old Style"/>
            </a:endParaRPr>
          </a:p>
          <a:p>
            <a:pPr marL="469900" marR="0" lvl="3" indent="-328930" algn="l" rtl="0">
              <a:lnSpc>
                <a:spcPct val="100000"/>
              </a:lnSpc>
              <a:spcBef>
                <a:spcPts val="1000"/>
              </a:spcBef>
              <a:spcAft>
                <a:spcPts val="0"/>
              </a:spcAft>
              <a:buClr>
                <a:srgbClr val="C00000"/>
              </a:buClr>
              <a:buSzPts val="2020"/>
              <a:buFont typeface="Noto Sans Symbols"/>
              <a:buNone/>
            </a:pPr>
            <a:endParaRPr sz="1800" b="0" i="0" u="none" strike="noStrike" cap="none">
              <a:solidFill>
                <a:srgbClr val="052358"/>
              </a:solidFill>
              <a:latin typeface="Bookman Old Style"/>
              <a:ea typeface="Bookman Old Style"/>
              <a:cs typeface="Bookman Old Style"/>
              <a:sym typeface="Bookman Old Style"/>
            </a:endParaRPr>
          </a:p>
          <a:p>
            <a:pPr marL="469900" marR="0" lvl="0" indent="-328930" algn="l" rtl="0">
              <a:lnSpc>
                <a:spcPct val="100000"/>
              </a:lnSpc>
              <a:spcBef>
                <a:spcPts val="1000"/>
              </a:spcBef>
              <a:spcAft>
                <a:spcPts val="0"/>
              </a:spcAft>
              <a:buClr>
                <a:srgbClr val="C00000"/>
              </a:buClr>
              <a:buSzPts val="2020"/>
              <a:buFont typeface="Noto Sans Symbols"/>
              <a:buNone/>
            </a:pPr>
            <a:endParaRPr sz="1800" b="0" i="0" u="none" strike="noStrike" cap="none">
              <a:solidFill>
                <a:srgbClr val="052358"/>
              </a:solidFill>
              <a:latin typeface="Bookman Old Style"/>
              <a:ea typeface="Bookman Old Style"/>
              <a:cs typeface="Bookman Old Style"/>
              <a:sym typeface="Bookman Old Style"/>
            </a:endParaRPr>
          </a:p>
          <a:p>
            <a:pPr marL="469900" marR="0" lvl="0" indent="-328930" algn="l" rtl="0">
              <a:lnSpc>
                <a:spcPct val="100000"/>
              </a:lnSpc>
              <a:spcBef>
                <a:spcPts val="1000"/>
              </a:spcBef>
              <a:spcAft>
                <a:spcPts val="0"/>
              </a:spcAft>
              <a:buClr>
                <a:srgbClr val="C00000"/>
              </a:buClr>
              <a:buSzPts val="2020"/>
              <a:buFont typeface="Noto Sans Symbols"/>
              <a:buNone/>
            </a:pPr>
            <a:endParaRPr sz="1800" b="0" i="0" u="none" strike="noStrike" cap="none">
              <a:solidFill>
                <a:srgbClr val="052358"/>
              </a:solidFill>
              <a:latin typeface="Bookman Old Style"/>
              <a:ea typeface="Bookman Old Style"/>
              <a:cs typeface="Bookman Old Style"/>
              <a:sym typeface="Bookman Old Style"/>
            </a:endParaRPr>
          </a:p>
          <a:p>
            <a:pPr marL="12700" marR="0" lvl="0" indent="0" algn="l" rtl="0">
              <a:lnSpc>
                <a:spcPct val="100000"/>
              </a:lnSpc>
              <a:spcBef>
                <a:spcPts val="1000"/>
              </a:spcBef>
              <a:spcAft>
                <a:spcPts val="0"/>
              </a:spcAft>
              <a:buClr>
                <a:srgbClr val="052358"/>
              </a:buClr>
              <a:buSzPts val="1800"/>
              <a:buFont typeface="Bookman Old Style"/>
              <a:buNone/>
            </a:pPr>
            <a:r>
              <a:rPr lang="en-US" sz="1800" b="0" i="0" u="none" strike="noStrike" cap="none">
                <a:solidFill>
                  <a:srgbClr val="052358"/>
                </a:solidFill>
                <a:latin typeface="Bookman Old Style"/>
                <a:ea typeface="Bookman Old Style"/>
                <a:cs typeface="Bookman Old Style"/>
                <a:sym typeface="Bookman Old Style"/>
              </a:rPr>
              <a:t>  </a:t>
            </a:r>
            <a:endParaRPr sz="1800" b="0" i="0" u="none" strike="noStrike" cap="none">
              <a:solidFill>
                <a:srgbClr val="052358"/>
              </a:solidFill>
              <a:latin typeface="Bookman Old Style"/>
              <a:ea typeface="Bookman Old Style"/>
              <a:cs typeface="Bookman Old Style"/>
              <a:sym typeface="Bookman Old Style"/>
            </a:endParaRPr>
          </a:p>
          <a:p>
            <a:pPr marL="342900" marR="0" lvl="0" indent="-228600" algn="l" rtl="0">
              <a:lnSpc>
                <a:spcPct val="100000"/>
              </a:lnSpc>
              <a:spcBef>
                <a:spcPts val="1000"/>
              </a:spcBef>
              <a:spcAft>
                <a:spcPts val="0"/>
              </a:spcAft>
              <a:buClr>
                <a:srgbClr val="000000"/>
              </a:buClr>
              <a:buSzPts val="1400"/>
              <a:buFont typeface="Arial"/>
              <a:buNone/>
            </a:pPr>
            <a:endParaRPr sz="1400" b="0" i="0" u="none" strike="noStrike" cap="none">
              <a:solidFill>
                <a:srgbClr val="3F3F3F"/>
              </a:solidFill>
              <a:latin typeface="Century Gothic"/>
              <a:ea typeface="Century Gothic"/>
              <a:cs typeface="Century Gothic"/>
              <a:sym typeface="Century Gothic"/>
            </a:endParaRPr>
          </a:p>
        </p:txBody>
      </p:sp>
      <p:pic>
        <p:nvPicPr>
          <p:cNvPr id="104" name="Google Shape;104;p2"/>
          <p:cNvPicPr preferRelativeResize="0"/>
          <p:nvPr/>
        </p:nvPicPr>
        <p:blipFill rotWithShape="1">
          <a:blip r:embed="rId6">
            <a:alphaModFix/>
          </a:blip>
          <a:srcRect/>
          <a:stretch/>
        </p:blipFill>
        <p:spPr>
          <a:xfrm>
            <a:off x="1703661" y="158805"/>
            <a:ext cx="6063484" cy="9756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g2bc5703b5d0_0_2"/>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301" name="Google Shape;301;g2bc5703b5d0_0_2"/>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302" name="Google Shape;302;g2bc5703b5d0_0_2"/>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303" name="Google Shape;303;g2bc5703b5d0_0_2"/>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304" name="Google Shape;304;g2bc5703b5d0_0_2"/>
          <p:cNvSpPr txBox="1"/>
          <p:nvPr/>
        </p:nvSpPr>
        <p:spPr>
          <a:xfrm>
            <a:off x="4993800" y="670025"/>
            <a:ext cx="4206000" cy="464400"/>
          </a:xfrm>
          <a:prstGeom prst="rect">
            <a:avLst/>
          </a:prstGeom>
          <a:noFill/>
          <a:ln>
            <a:noFill/>
          </a:ln>
        </p:spPr>
        <p:txBody>
          <a:bodyPr spcFirstLastPara="1" wrap="square" lIns="91425" tIns="91425" rIns="91425" bIns="91425" anchor="t" anchorCtr="0">
            <a:spAutoFit/>
          </a:bodyPr>
          <a:lstStyle/>
          <a:p>
            <a:pPr marL="469900" marR="0" lvl="3" indent="-457200" algn="l" rtl="0">
              <a:lnSpc>
                <a:spcPct val="100000"/>
              </a:lnSpc>
              <a:spcBef>
                <a:spcPts val="0"/>
              </a:spcBef>
              <a:spcAft>
                <a:spcPts val="0"/>
              </a:spcAft>
              <a:buClr>
                <a:srgbClr val="C00000"/>
              </a:buClr>
              <a:buSzPts val="1818"/>
              <a:buFont typeface="Noto Sans Symbols"/>
              <a:buChar char="⮚"/>
            </a:pPr>
            <a:r>
              <a:rPr lang="en-US" sz="1800" b="1">
                <a:solidFill>
                  <a:srgbClr val="052358"/>
                </a:solidFill>
                <a:latin typeface="Times New Roman"/>
                <a:ea typeface="Times New Roman"/>
                <a:cs typeface="Times New Roman"/>
                <a:sym typeface="Times New Roman"/>
              </a:rPr>
              <a:t>AC CURRENT SOURCE</a:t>
            </a:r>
            <a:r>
              <a:rPr lang="en-US" sz="1800" b="1" i="0" u="none" strike="noStrike" cap="none">
                <a:solidFill>
                  <a:srgbClr val="052358"/>
                </a:solidFill>
                <a:latin typeface="Times New Roman"/>
                <a:ea typeface="Times New Roman"/>
                <a:cs typeface="Times New Roman"/>
                <a:sym typeface="Times New Roman"/>
              </a:rPr>
              <a:t> :</a:t>
            </a:r>
            <a:endParaRPr sz="1800" b="1" i="0" u="none" strike="noStrike" cap="none">
              <a:solidFill>
                <a:srgbClr val="000000"/>
              </a:solidFill>
              <a:latin typeface="Times New Roman"/>
              <a:ea typeface="Times New Roman"/>
              <a:cs typeface="Times New Roman"/>
              <a:sym typeface="Times New Roman"/>
            </a:endParaRPr>
          </a:p>
        </p:txBody>
      </p:sp>
      <p:sp>
        <p:nvSpPr>
          <p:cNvPr id="305" name="Google Shape;305;g2bc5703b5d0_0_2"/>
          <p:cNvSpPr txBox="1"/>
          <p:nvPr/>
        </p:nvSpPr>
        <p:spPr>
          <a:xfrm>
            <a:off x="2625212" y="2271252"/>
            <a:ext cx="7600200" cy="369300"/>
          </a:xfrm>
          <a:prstGeom prst="rect">
            <a:avLst/>
          </a:prstGeom>
          <a:noFill/>
          <a:ln>
            <a:noFill/>
          </a:ln>
        </p:spPr>
        <p:txBody>
          <a:bodyPr spcFirstLastPara="1" wrap="square" lIns="91425" tIns="45700" rIns="91425" bIns="45700" anchor="t" anchorCtr="0">
            <a:spAutoFit/>
          </a:bodyPr>
          <a:lstStyle/>
          <a:p>
            <a:pPr marL="457200" marR="0" lvl="0" indent="0" algn="l" rtl="0">
              <a:lnSpc>
                <a:spcPct val="15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pic>
        <p:nvPicPr>
          <p:cNvPr id="306" name="Google Shape;306;g2bc5703b5d0_0_2"/>
          <p:cNvPicPr preferRelativeResize="0"/>
          <p:nvPr/>
        </p:nvPicPr>
        <p:blipFill>
          <a:blip r:embed="rId7">
            <a:alphaModFix/>
          </a:blip>
          <a:stretch>
            <a:fillRect/>
          </a:stretch>
        </p:blipFill>
        <p:spPr>
          <a:xfrm>
            <a:off x="1913725" y="1471225"/>
            <a:ext cx="9799776" cy="5222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g2b246f3bf85_1_21"/>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312" name="Google Shape;312;g2b246f3bf85_1_21"/>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313" name="Google Shape;313;g2b246f3bf85_1_21"/>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314" name="Google Shape;314;g2b246f3bf85_1_21"/>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315" name="Google Shape;315;g2b246f3bf85_1_21"/>
          <p:cNvSpPr txBox="1"/>
          <p:nvPr/>
        </p:nvSpPr>
        <p:spPr>
          <a:xfrm>
            <a:off x="5071650" y="1134425"/>
            <a:ext cx="4206000" cy="464400"/>
          </a:xfrm>
          <a:prstGeom prst="rect">
            <a:avLst/>
          </a:prstGeom>
          <a:noFill/>
          <a:ln>
            <a:noFill/>
          </a:ln>
        </p:spPr>
        <p:txBody>
          <a:bodyPr spcFirstLastPara="1" wrap="square" lIns="91425" tIns="91425" rIns="91425" bIns="91425" anchor="t" anchorCtr="0">
            <a:spAutoFit/>
          </a:bodyPr>
          <a:lstStyle/>
          <a:p>
            <a:pPr marL="469900" marR="0" lvl="3" indent="-457200" algn="l" rtl="0">
              <a:lnSpc>
                <a:spcPct val="100000"/>
              </a:lnSpc>
              <a:spcBef>
                <a:spcPts val="0"/>
              </a:spcBef>
              <a:spcAft>
                <a:spcPts val="0"/>
              </a:spcAft>
              <a:buClr>
                <a:srgbClr val="C00000"/>
              </a:buClr>
              <a:buSzPts val="1818"/>
              <a:buFont typeface="Noto Sans Symbols"/>
              <a:buChar char="⮚"/>
            </a:pPr>
            <a:r>
              <a:rPr lang="en-US" sz="1800" b="1">
                <a:solidFill>
                  <a:srgbClr val="052358"/>
                </a:solidFill>
                <a:latin typeface="Times New Roman"/>
                <a:ea typeface="Times New Roman"/>
                <a:cs typeface="Times New Roman"/>
                <a:sym typeface="Times New Roman"/>
              </a:rPr>
              <a:t>HARDWARE</a:t>
            </a:r>
            <a:r>
              <a:rPr lang="en-US" sz="1800" b="1" i="0" u="none" strike="noStrike" cap="none">
                <a:solidFill>
                  <a:srgbClr val="052358"/>
                </a:solidFill>
                <a:latin typeface="Times New Roman"/>
                <a:ea typeface="Times New Roman"/>
                <a:cs typeface="Times New Roman"/>
                <a:sym typeface="Times New Roman"/>
              </a:rPr>
              <a:t>  :</a:t>
            </a:r>
            <a:endParaRPr sz="1800" b="1" i="0" u="none" strike="noStrike" cap="none">
              <a:solidFill>
                <a:srgbClr val="000000"/>
              </a:solidFill>
              <a:latin typeface="Times New Roman"/>
              <a:ea typeface="Times New Roman"/>
              <a:cs typeface="Times New Roman"/>
              <a:sym typeface="Times New Roman"/>
            </a:endParaRPr>
          </a:p>
        </p:txBody>
      </p:sp>
      <p:sp>
        <p:nvSpPr>
          <p:cNvPr id="316" name="Google Shape;316;g2b246f3bf85_1_21"/>
          <p:cNvSpPr txBox="1"/>
          <p:nvPr/>
        </p:nvSpPr>
        <p:spPr>
          <a:xfrm>
            <a:off x="2625212" y="2271252"/>
            <a:ext cx="7600200" cy="369300"/>
          </a:xfrm>
          <a:prstGeom prst="rect">
            <a:avLst/>
          </a:prstGeom>
          <a:noFill/>
          <a:ln>
            <a:noFill/>
          </a:ln>
        </p:spPr>
        <p:txBody>
          <a:bodyPr spcFirstLastPara="1" wrap="square" lIns="91425" tIns="45700" rIns="91425" bIns="45700" anchor="t" anchorCtr="0">
            <a:spAutoFit/>
          </a:bodyPr>
          <a:lstStyle/>
          <a:p>
            <a:pPr marL="457200" marR="0" lvl="0" indent="0" algn="l" rtl="0">
              <a:lnSpc>
                <a:spcPct val="15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pic>
        <p:nvPicPr>
          <p:cNvPr id="317" name="Google Shape;317;g2b246f3bf85_1_21"/>
          <p:cNvPicPr preferRelativeResize="0"/>
          <p:nvPr/>
        </p:nvPicPr>
        <p:blipFill rotWithShape="1">
          <a:blip r:embed="rId7">
            <a:alphaModFix/>
          </a:blip>
          <a:srcRect l="12784" r="6452"/>
          <a:stretch/>
        </p:blipFill>
        <p:spPr>
          <a:xfrm>
            <a:off x="2625200" y="1997000"/>
            <a:ext cx="8080748" cy="42781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g2b246f3bf85_1_0"/>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323" name="Google Shape;323;g2b246f3bf85_1_0"/>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324" name="Google Shape;324;g2b246f3bf85_1_0"/>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325" name="Google Shape;325;g2b246f3bf85_1_0"/>
          <p:cNvSpPr txBox="1"/>
          <p:nvPr/>
        </p:nvSpPr>
        <p:spPr>
          <a:xfrm>
            <a:off x="2625212" y="2271252"/>
            <a:ext cx="7600200" cy="369300"/>
          </a:xfrm>
          <a:prstGeom prst="rect">
            <a:avLst/>
          </a:prstGeom>
          <a:noFill/>
          <a:ln>
            <a:noFill/>
          </a:ln>
        </p:spPr>
        <p:txBody>
          <a:bodyPr spcFirstLastPara="1" wrap="square" lIns="91425" tIns="45700" rIns="91425" bIns="45700" anchor="t" anchorCtr="0">
            <a:spAutoFit/>
          </a:bodyPr>
          <a:lstStyle/>
          <a:p>
            <a:pPr marL="457200" marR="0" lvl="0" indent="0" algn="l" rtl="0">
              <a:lnSpc>
                <a:spcPct val="15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pic>
        <p:nvPicPr>
          <p:cNvPr id="326" name="Google Shape;326;g2b246f3bf85_1_0"/>
          <p:cNvPicPr preferRelativeResize="0"/>
          <p:nvPr/>
        </p:nvPicPr>
        <p:blipFill rotWithShape="1">
          <a:blip r:embed="rId6">
            <a:alphaModFix/>
          </a:blip>
          <a:srcRect l="4409" r="1570"/>
          <a:stretch/>
        </p:blipFill>
        <p:spPr>
          <a:xfrm>
            <a:off x="1967025" y="146200"/>
            <a:ext cx="9423100" cy="6645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g2c9b0901725_0_0"/>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332" name="Google Shape;332;g2c9b0901725_0_0"/>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333" name="Google Shape;333;g2c9b0901725_0_0"/>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334" name="Google Shape;334;g2c9b0901725_0_0"/>
          <p:cNvSpPr txBox="1"/>
          <p:nvPr/>
        </p:nvSpPr>
        <p:spPr>
          <a:xfrm>
            <a:off x="2625212" y="2271252"/>
            <a:ext cx="7600200" cy="369300"/>
          </a:xfrm>
          <a:prstGeom prst="rect">
            <a:avLst/>
          </a:prstGeom>
          <a:noFill/>
          <a:ln>
            <a:noFill/>
          </a:ln>
        </p:spPr>
        <p:txBody>
          <a:bodyPr spcFirstLastPara="1" wrap="square" lIns="91425" tIns="45700" rIns="91425" bIns="45700" anchor="t" anchorCtr="0">
            <a:spAutoFit/>
          </a:bodyPr>
          <a:lstStyle/>
          <a:p>
            <a:pPr marL="457200" marR="0" lvl="0" indent="0" algn="l" rtl="0">
              <a:lnSpc>
                <a:spcPct val="15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pic>
        <p:nvPicPr>
          <p:cNvPr id="335" name="Google Shape;335;g2c9b0901725_0_0" title="video1.mp4">
            <a:hlinkClick r:id="rId6"/>
          </p:cNvPr>
          <p:cNvPicPr preferRelativeResize="0"/>
          <p:nvPr/>
        </p:nvPicPr>
        <p:blipFill>
          <a:blip r:embed="rId7">
            <a:alphaModFix/>
          </a:blip>
          <a:stretch>
            <a:fillRect/>
          </a:stretch>
        </p:blipFill>
        <p:spPr>
          <a:xfrm>
            <a:off x="2706800" y="746550"/>
            <a:ext cx="7974400" cy="5812100"/>
          </a:xfrm>
          <a:prstGeom prst="rect">
            <a:avLst/>
          </a:prstGeom>
          <a:noFill/>
          <a:ln>
            <a:noFill/>
          </a:ln>
        </p:spPr>
      </p:pic>
      <p:sp>
        <p:nvSpPr>
          <p:cNvPr id="336" name="Google Shape;336;g2c9b0901725_0_0"/>
          <p:cNvSpPr txBox="1"/>
          <p:nvPr/>
        </p:nvSpPr>
        <p:spPr>
          <a:xfrm>
            <a:off x="2706788" y="115150"/>
            <a:ext cx="4206000" cy="464400"/>
          </a:xfrm>
          <a:prstGeom prst="rect">
            <a:avLst/>
          </a:prstGeom>
          <a:noFill/>
          <a:ln>
            <a:noFill/>
          </a:ln>
        </p:spPr>
        <p:txBody>
          <a:bodyPr spcFirstLastPara="1" wrap="square" lIns="91425" tIns="91425" rIns="91425" bIns="91425" anchor="t" anchorCtr="0">
            <a:spAutoFit/>
          </a:bodyPr>
          <a:lstStyle/>
          <a:p>
            <a:pPr marL="469900" marR="0" lvl="3" indent="-457200" algn="l" rtl="0">
              <a:lnSpc>
                <a:spcPct val="100000"/>
              </a:lnSpc>
              <a:spcBef>
                <a:spcPts val="0"/>
              </a:spcBef>
              <a:spcAft>
                <a:spcPts val="0"/>
              </a:spcAft>
              <a:buClr>
                <a:srgbClr val="C00000"/>
              </a:buClr>
              <a:buSzPts val="1818"/>
              <a:buFont typeface="Noto Sans Symbols"/>
              <a:buChar char="⮚"/>
            </a:pPr>
            <a:r>
              <a:rPr lang="en-US" sz="1800" b="1">
                <a:solidFill>
                  <a:srgbClr val="052358"/>
                </a:solidFill>
                <a:latin typeface="Times New Roman"/>
                <a:ea typeface="Times New Roman"/>
                <a:cs typeface="Times New Roman"/>
                <a:sym typeface="Times New Roman"/>
              </a:rPr>
              <a:t>OUTPUT</a:t>
            </a:r>
            <a:r>
              <a:rPr lang="en-US" sz="1800" b="1" i="0" u="none" strike="noStrike" cap="none">
                <a:solidFill>
                  <a:srgbClr val="052358"/>
                </a:solidFill>
                <a:latin typeface="Times New Roman"/>
                <a:ea typeface="Times New Roman"/>
                <a:cs typeface="Times New Roman"/>
                <a:sym typeface="Times New Roman"/>
              </a:rPr>
              <a:t> :</a:t>
            </a:r>
            <a:endParaRPr sz="1800" b="1"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10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g2c9b0901725_0_10"/>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342" name="Google Shape;342;g2c9b0901725_0_10"/>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343" name="Google Shape;343;g2c9b0901725_0_10"/>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344" name="Google Shape;344;g2c9b0901725_0_10"/>
          <p:cNvSpPr txBox="1"/>
          <p:nvPr/>
        </p:nvSpPr>
        <p:spPr>
          <a:xfrm>
            <a:off x="2625212" y="2271252"/>
            <a:ext cx="7600200" cy="369300"/>
          </a:xfrm>
          <a:prstGeom prst="rect">
            <a:avLst/>
          </a:prstGeom>
          <a:noFill/>
          <a:ln>
            <a:noFill/>
          </a:ln>
        </p:spPr>
        <p:txBody>
          <a:bodyPr spcFirstLastPara="1" wrap="square" lIns="91425" tIns="45700" rIns="91425" bIns="45700" anchor="t" anchorCtr="0">
            <a:spAutoFit/>
          </a:bodyPr>
          <a:lstStyle/>
          <a:p>
            <a:pPr marL="457200" marR="0" lvl="0" indent="0" algn="l" rtl="0">
              <a:lnSpc>
                <a:spcPct val="15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pic>
        <p:nvPicPr>
          <p:cNvPr id="345" name="Google Shape;345;g2c9b0901725_0_10"/>
          <p:cNvPicPr preferRelativeResize="0"/>
          <p:nvPr/>
        </p:nvPicPr>
        <p:blipFill rotWithShape="1">
          <a:blip r:embed="rId6">
            <a:alphaModFix/>
          </a:blip>
          <a:srcRect l="316" t="2362" r="849" b="2390"/>
          <a:stretch/>
        </p:blipFill>
        <p:spPr>
          <a:xfrm>
            <a:off x="1581225" y="1221575"/>
            <a:ext cx="10085949" cy="5305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12"/>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351" name="Google Shape;351;p12"/>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352" name="Google Shape;352;p12"/>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353" name="Google Shape;353;p12"/>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pic>
        <p:nvPicPr>
          <p:cNvPr id="354" name="Google Shape;354;p12"/>
          <p:cNvPicPr preferRelativeResize="0"/>
          <p:nvPr/>
        </p:nvPicPr>
        <p:blipFill rotWithShape="1">
          <a:blip r:embed="rId6">
            <a:alphaModFix/>
          </a:blip>
          <a:srcRect r="42868"/>
          <a:stretch/>
        </p:blipFill>
        <p:spPr>
          <a:xfrm>
            <a:off x="1476000" y="0"/>
            <a:ext cx="3515221" cy="804900"/>
          </a:xfrm>
          <a:prstGeom prst="rect">
            <a:avLst/>
          </a:prstGeom>
          <a:noFill/>
          <a:ln>
            <a:noFill/>
          </a:ln>
        </p:spPr>
      </p:pic>
      <p:sp>
        <p:nvSpPr>
          <p:cNvPr id="355" name="Google Shape;355;p12"/>
          <p:cNvSpPr/>
          <p:nvPr/>
        </p:nvSpPr>
        <p:spPr>
          <a:xfrm>
            <a:off x="2353397" y="942000"/>
            <a:ext cx="2885400" cy="307800"/>
          </a:xfrm>
          <a:prstGeom prst="rect">
            <a:avLst/>
          </a:prstGeom>
          <a:noFill/>
          <a:ln>
            <a:noFill/>
          </a:ln>
        </p:spPr>
        <p:txBody>
          <a:bodyPr spcFirstLastPara="1" wrap="square" lIns="91425" tIns="45700" rIns="91425" bIns="45700" anchor="t" anchorCtr="0">
            <a:noAutofit/>
          </a:bodyPr>
          <a:lstStyle/>
          <a:p>
            <a:pPr marL="469900" marR="0" lvl="0" indent="-457200" algn="l" rtl="0">
              <a:lnSpc>
                <a:spcPct val="100000"/>
              </a:lnSpc>
              <a:spcBef>
                <a:spcPts val="0"/>
              </a:spcBef>
              <a:spcAft>
                <a:spcPts val="0"/>
              </a:spcAft>
              <a:buClr>
                <a:srgbClr val="C00000"/>
              </a:buClr>
              <a:buSzPts val="1818"/>
              <a:buFont typeface="Times New Roman"/>
              <a:buChar char="⮚"/>
            </a:pPr>
            <a:r>
              <a:rPr lang="en-US" sz="1800" b="1" i="0" u="none" strike="noStrike" cap="none">
                <a:solidFill>
                  <a:srgbClr val="052358"/>
                </a:solidFill>
                <a:latin typeface="Times New Roman"/>
                <a:ea typeface="Times New Roman"/>
                <a:cs typeface="Times New Roman"/>
                <a:sym typeface="Times New Roman"/>
              </a:rPr>
              <a:t>APPLICATIONS :</a:t>
            </a:r>
            <a:endParaRPr sz="1800" b="1" i="0" u="none" strike="noStrike" cap="none">
              <a:solidFill>
                <a:schemeClr val="dk1"/>
              </a:solidFill>
              <a:latin typeface="Times New Roman"/>
              <a:ea typeface="Times New Roman"/>
              <a:cs typeface="Times New Roman"/>
              <a:sym typeface="Times New Roman"/>
            </a:endParaRPr>
          </a:p>
        </p:txBody>
      </p:sp>
      <p:sp>
        <p:nvSpPr>
          <p:cNvPr id="356" name="Google Shape;356;p12"/>
          <p:cNvSpPr txBox="1"/>
          <p:nvPr/>
        </p:nvSpPr>
        <p:spPr>
          <a:xfrm>
            <a:off x="1547125" y="1640650"/>
            <a:ext cx="10251000" cy="4941000"/>
          </a:xfrm>
          <a:prstGeom prst="rect">
            <a:avLst/>
          </a:prstGeom>
          <a:noFill/>
          <a:ln>
            <a:noFill/>
          </a:ln>
        </p:spPr>
        <p:txBody>
          <a:bodyPr spcFirstLastPara="1" wrap="square" lIns="91425" tIns="45700" rIns="91425" bIns="45700" anchor="t" anchorCtr="0">
            <a:spAutoFit/>
          </a:bodyPr>
          <a:lstStyle/>
          <a:p>
            <a:pPr marL="457200" marR="0" lvl="0" indent="-342900" algn="just" rtl="0">
              <a:lnSpc>
                <a:spcPct val="150000"/>
              </a:lnSpc>
              <a:spcBef>
                <a:spcPts val="0"/>
              </a:spcBef>
              <a:spcAft>
                <a:spcPts val="0"/>
              </a:spcAft>
              <a:buClr>
                <a:srgbClr val="000000"/>
              </a:buClr>
              <a:buSzPts val="1800"/>
              <a:buFont typeface="Times New Roman"/>
              <a:buAutoNum type="arabicPeriod"/>
            </a:pPr>
            <a:r>
              <a:rPr lang="en-US" sz="1800" b="1" i="0" u="none" strike="noStrike" cap="none">
                <a:solidFill>
                  <a:srgbClr val="000000"/>
                </a:solidFill>
                <a:latin typeface="Times New Roman"/>
                <a:ea typeface="Times New Roman"/>
                <a:cs typeface="Times New Roman"/>
                <a:sym typeface="Times New Roman"/>
              </a:rPr>
              <a:t>Medical Imaging:</a:t>
            </a:r>
            <a:endParaRPr sz="1800" b="0" i="0" u="none" strike="noStrike" cap="none">
              <a:solidFill>
                <a:srgbClr val="000000"/>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rgbClr val="000000"/>
              </a:buClr>
              <a:buSzPts val="1800"/>
              <a:buFont typeface="Times New Roman"/>
              <a:buChar char="●"/>
            </a:pPr>
            <a:r>
              <a:rPr lang="en-US" sz="1800" b="0" i="0" u="none" strike="noStrike" cap="none">
                <a:solidFill>
                  <a:srgbClr val="000000"/>
                </a:solidFill>
                <a:latin typeface="Times New Roman"/>
                <a:ea typeface="Times New Roman"/>
                <a:cs typeface="Times New Roman"/>
                <a:sym typeface="Times New Roman"/>
              </a:rPr>
              <a:t>Lung Imaging</a:t>
            </a:r>
            <a:endParaRPr sz="1800" b="0" i="0" u="none" strike="noStrike" cap="none">
              <a:solidFill>
                <a:srgbClr val="000000"/>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rgbClr val="000000"/>
              </a:buClr>
              <a:buSzPts val="1800"/>
              <a:buFont typeface="Times New Roman"/>
              <a:buChar char="●"/>
            </a:pPr>
            <a:r>
              <a:rPr lang="en-US" sz="1800" b="0" i="0" u="none" strike="noStrike" cap="none">
                <a:solidFill>
                  <a:srgbClr val="000000"/>
                </a:solidFill>
                <a:latin typeface="Times New Roman"/>
                <a:ea typeface="Times New Roman"/>
                <a:cs typeface="Times New Roman"/>
                <a:sym typeface="Times New Roman"/>
              </a:rPr>
              <a:t>Brain Imaging</a:t>
            </a:r>
            <a:endParaRPr sz="1800" b="0" i="0" u="none" strike="noStrike" cap="none">
              <a:solidFill>
                <a:srgbClr val="000000"/>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rgbClr val="000000"/>
              </a:buClr>
              <a:buSzPts val="1800"/>
              <a:buFont typeface="Times New Roman"/>
              <a:buChar char="●"/>
            </a:pPr>
            <a:r>
              <a:rPr lang="en-US" sz="1800" b="0" i="0" u="none" strike="noStrike" cap="none">
                <a:solidFill>
                  <a:srgbClr val="000000"/>
                </a:solidFill>
                <a:latin typeface="Times New Roman"/>
                <a:ea typeface="Times New Roman"/>
                <a:cs typeface="Times New Roman"/>
                <a:sym typeface="Times New Roman"/>
              </a:rPr>
              <a:t>Breast Cancer Detection</a:t>
            </a:r>
            <a:endParaRPr sz="1800" b="0" i="0" u="none" strike="noStrike" cap="none">
              <a:solidFill>
                <a:srgbClr val="000000"/>
              </a:solidFill>
              <a:latin typeface="Times New Roman"/>
              <a:ea typeface="Times New Roman"/>
              <a:cs typeface="Times New Roman"/>
              <a:sym typeface="Times New Roman"/>
            </a:endParaRPr>
          </a:p>
          <a:p>
            <a:pPr marL="457200" marR="0" lvl="0" indent="0" algn="just"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a:p>
            <a:pPr marL="57150" marR="0" lvl="0" indent="0" algn="just" rtl="0">
              <a:lnSpc>
                <a:spcPct val="15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2.    Industrial Processes:</a:t>
            </a:r>
            <a:endParaRPr sz="1800" b="0" i="0" u="none" strike="noStrike" cap="none">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Process Monitoring:</a:t>
            </a:r>
            <a:endParaRPr sz="1800" b="0" i="0" u="none" strike="noStrike" cap="none">
              <a:solidFill>
                <a:srgbClr val="000000"/>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Quality controls</a:t>
            </a:r>
            <a:endParaRPr sz="1800" b="0" i="0" u="none" strike="noStrike" cap="none">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Monitoring Fluid distribution in Pipelines</a:t>
            </a:r>
            <a:endParaRPr sz="1800" b="0" i="0" u="none" strike="noStrike" cap="none">
              <a:solidFill>
                <a:schemeClr val="dk1"/>
              </a:solidFill>
              <a:latin typeface="Times New Roman"/>
              <a:ea typeface="Times New Roman"/>
              <a:cs typeface="Times New Roman"/>
              <a:sym typeface="Times New Roman"/>
            </a:endParaRPr>
          </a:p>
          <a:p>
            <a:pPr marL="457200" marR="0" lvl="0" indent="0" algn="just"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57150" marR="0" lvl="0" indent="0" algn="just" rtl="0">
              <a:lnSpc>
                <a:spcPct val="15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3.</a:t>
            </a:r>
            <a:r>
              <a:rPr lang="en-US" sz="1800" b="0" i="0" u="none" strike="noStrike" cap="none">
                <a:solidFill>
                  <a:schemeClr val="dk1"/>
                </a:solidFill>
                <a:latin typeface="Times New Roman"/>
                <a:ea typeface="Times New Roman"/>
                <a:cs typeface="Times New Roman"/>
                <a:sym typeface="Times New Roman"/>
              </a:rPr>
              <a:t>     </a:t>
            </a:r>
            <a:r>
              <a:rPr lang="en-US" sz="1800" b="1" i="0" u="none" strike="noStrike" cap="none">
                <a:solidFill>
                  <a:schemeClr val="dk1"/>
                </a:solidFill>
                <a:latin typeface="Times New Roman"/>
                <a:ea typeface="Times New Roman"/>
                <a:cs typeface="Times New Roman"/>
                <a:sym typeface="Times New Roman"/>
              </a:rPr>
              <a:t>Geophysics: </a:t>
            </a:r>
            <a:endParaRPr sz="1800" b="0" i="0" u="none" strike="noStrike" cap="none">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 Study of Earth’s subsurface properties </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13"/>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362" name="Google Shape;362;p13"/>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363" name="Google Shape;363;p13"/>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364" name="Google Shape;364;p13"/>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sp>
        <p:nvSpPr>
          <p:cNvPr id="365" name="Google Shape;365;p13"/>
          <p:cNvSpPr txBox="1"/>
          <p:nvPr/>
        </p:nvSpPr>
        <p:spPr>
          <a:xfrm>
            <a:off x="2269025" y="1156300"/>
            <a:ext cx="6063600" cy="6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a:solidFill>
                  <a:srgbClr val="C00000"/>
                </a:solidFill>
                <a:latin typeface="Century Gothic"/>
                <a:ea typeface="Century Gothic"/>
                <a:cs typeface="Century Gothic"/>
                <a:sym typeface="Century Gothic"/>
              </a:rPr>
              <a:t>Future Implementations </a:t>
            </a:r>
            <a:r>
              <a:rPr lang="en-US" sz="3100" b="1" i="0" u="none" strike="noStrike" cap="none">
                <a:solidFill>
                  <a:srgbClr val="C00000"/>
                </a:solidFill>
                <a:latin typeface="Century Gothic"/>
                <a:ea typeface="Century Gothic"/>
                <a:cs typeface="Century Gothic"/>
                <a:sym typeface="Century Gothic"/>
              </a:rPr>
              <a:t>: </a:t>
            </a:r>
            <a:endParaRPr sz="3100" b="0" i="0" u="none" strike="noStrike" cap="none">
              <a:solidFill>
                <a:srgbClr val="C00000"/>
              </a:solidFill>
              <a:latin typeface="Century Gothic"/>
              <a:ea typeface="Century Gothic"/>
              <a:cs typeface="Century Gothic"/>
              <a:sym typeface="Century Gothic"/>
            </a:endParaRPr>
          </a:p>
        </p:txBody>
      </p:sp>
      <p:pic>
        <p:nvPicPr>
          <p:cNvPr id="366" name="Google Shape;366;p13"/>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367" name="Google Shape;367;p13"/>
          <p:cNvSpPr txBox="1"/>
          <p:nvPr/>
        </p:nvSpPr>
        <p:spPr>
          <a:xfrm>
            <a:off x="1439675" y="1820475"/>
            <a:ext cx="10625100" cy="2224800"/>
          </a:xfrm>
          <a:prstGeom prst="rect">
            <a:avLst/>
          </a:prstGeom>
          <a:noFill/>
          <a:ln>
            <a:noFill/>
          </a:ln>
        </p:spPr>
        <p:txBody>
          <a:bodyPr spcFirstLastPara="1" wrap="square" lIns="91425" tIns="91425" rIns="91425" bIns="91425" anchor="t" anchorCtr="0">
            <a:spAutoFit/>
          </a:bodyPr>
          <a:lstStyle/>
          <a:p>
            <a:pPr marL="171450" marR="107261" lvl="0" indent="0" algn="l" rtl="0">
              <a:lnSpc>
                <a:spcPct val="99077"/>
              </a:lnSpc>
              <a:spcBef>
                <a:spcPts val="277"/>
              </a:spcBef>
              <a:spcAft>
                <a:spcPts val="0"/>
              </a:spcAft>
              <a:buClr>
                <a:schemeClr val="dk1"/>
              </a:buClr>
              <a:buSzPts val="1100"/>
              <a:buFont typeface="Arial"/>
              <a:buNone/>
            </a:pPr>
            <a:endParaRPr sz="1800">
              <a:solidFill>
                <a:schemeClr val="dk1"/>
              </a:solidFill>
              <a:latin typeface="Times New Roman"/>
              <a:ea typeface="Times New Roman"/>
              <a:cs typeface="Times New Roman"/>
              <a:sym typeface="Times New Roman"/>
            </a:endParaRPr>
          </a:p>
          <a:p>
            <a:pPr marL="457200" marR="107261" lvl="0" indent="-342900" algn="l" rtl="0">
              <a:lnSpc>
                <a:spcPct val="99077"/>
              </a:lnSpc>
              <a:spcBef>
                <a:spcPts val="277"/>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Developing Code on MATLAB / ARDUINO for Output Readings</a:t>
            </a:r>
            <a:endParaRPr sz="1800">
              <a:solidFill>
                <a:schemeClr val="dk1"/>
              </a:solidFill>
              <a:latin typeface="Times New Roman"/>
              <a:ea typeface="Times New Roman"/>
              <a:cs typeface="Times New Roman"/>
              <a:sym typeface="Times New Roman"/>
            </a:endParaRPr>
          </a:p>
          <a:p>
            <a:pPr marL="457200" marR="107262" lvl="0" indent="0" algn="l" rtl="0">
              <a:lnSpc>
                <a:spcPct val="99077"/>
              </a:lnSpc>
              <a:spcBef>
                <a:spcPts val="277"/>
              </a:spcBef>
              <a:spcAft>
                <a:spcPts val="0"/>
              </a:spcAft>
              <a:buNone/>
            </a:pPr>
            <a:endParaRPr sz="1800">
              <a:solidFill>
                <a:schemeClr val="dk1"/>
              </a:solidFill>
              <a:latin typeface="Times New Roman"/>
              <a:ea typeface="Times New Roman"/>
              <a:cs typeface="Times New Roman"/>
              <a:sym typeface="Times New Roman"/>
            </a:endParaRPr>
          </a:p>
          <a:p>
            <a:pPr marL="457200" marR="107261" lvl="0" indent="-342900" algn="l" rtl="0">
              <a:lnSpc>
                <a:spcPct val="99077"/>
              </a:lnSpc>
              <a:spcBef>
                <a:spcPts val="277"/>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Studying various Reconstruction Algorithms</a:t>
            </a:r>
            <a:endParaRPr sz="1800">
              <a:solidFill>
                <a:schemeClr val="dk1"/>
              </a:solidFill>
              <a:latin typeface="Times New Roman"/>
              <a:ea typeface="Times New Roman"/>
              <a:cs typeface="Times New Roman"/>
              <a:sym typeface="Times New Roman"/>
            </a:endParaRPr>
          </a:p>
          <a:p>
            <a:pPr marL="457200" marR="107261" lvl="0" indent="0" algn="l" rtl="0">
              <a:lnSpc>
                <a:spcPct val="99077"/>
              </a:lnSpc>
              <a:spcBef>
                <a:spcPts val="277"/>
              </a:spcBef>
              <a:spcAft>
                <a:spcPts val="0"/>
              </a:spcAft>
              <a:buNone/>
            </a:pPr>
            <a:endParaRPr sz="1800">
              <a:solidFill>
                <a:schemeClr val="dk1"/>
              </a:solidFill>
              <a:latin typeface="Times New Roman"/>
              <a:ea typeface="Times New Roman"/>
              <a:cs typeface="Times New Roman"/>
              <a:sym typeface="Times New Roman"/>
            </a:endParaRPr>
          </a:p>
          <a:p>
            <a:pPr marL="457200" marR="107261" lvl="0" indent="-342900" algn="l" rtl="0">
              <a:lnSpc>
                <a:spcPct val="99077"/>
              </a:lnSpc>
              <a:spcBef>
                <a:spcPts val="277"/>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Developing code on MATLAB for Image Reconstruction</a:t>
            </a:r>
            <a:r>
              <a:rPr lang="en-US" sz="1400" b="1"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g2b246f3bf85_1_33"/>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373" name="Google Shape;373;g2b246f3bf85_1_33"/>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374" name="Google Shape;374;g2b246f3bf85_1_33"/>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375" name="Google Shape;375;g2b246f3bf85_1_33"/>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sp>
        <p:nvSpPr>
          <p:cNvPr id="376" name="Google Shape;376;g2b246f3bf85_1_33"/>
          <p:cNvSpPr txBox="1"/>
          <p:nvPr/>
        </p:nvSpPr>
        <p:spPr>
          <a:xfrm>
            <a:off x="2269025" y="1156300"/>
            <a:ext cx="2770500" cy="6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C00000"/>
                </a:solidFill>
                <a:latin typeface="Century Gothic"/>
                <a:ea typeface="Century Gothic"/>
                <a:cs typeface="Century Gothic"/>
                <a:sym typeface="Century Gothic"/>
              </a:rPr>
              <a:t>References : </a:t>
            </a:r>
            <a:endParaRPr sz="3100" b="0" i="0" u="none" strike="noStrike" cap="none">
              <a:solidFill>
                <a:srgbClr val="C00000"/>
              </a:solidFill>
              <a:latin typeface="Century Gothic"/>
              <a:ea typeface="Century Gothic"/>
              <a:cs typeface="Century Gothic"/>
              <a:sym typeface="Century Gothic"/>
            </a:endParaRPr>
          </a:p>
        </p:txBody>
      </p:sp>
      <p:pic>
        <p:nvPicPr>
          <p:cNvPr id="377" name="Google Shape;377;g2b246f3bf85_1_33"/>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378" name="Google Shape;378;g2b246f3bf85_1_33"/>
          <p:cNvSpPr txBox="1"/>
          <p:nvPr/>
        </p:nvSpPr>
        <p:spPr>
          <a:xfrm>
            <a:off x="1439675" y="1820475"/>
            <a:ext cx="10625100" cy="5644200"/>
          </a:xfrm>
          <a:prstGeom prst="rect">
            <a:avLst/>
          </a:prstGeom>
          <a:noFill/>
          <a:ln>
            <a:noFill/>
          </a:ln>
        </p:spPr>
        <p:txBody>
          <a:bodyPr spcFirstLastPara="1" wrap="square" lIns="91425" tIns="91425" rIns="91425" bIns="91425" anchor="t" anchorCtr="0">
            <a:spAutoFit/>
          </a:bodyPr>
          <a:lstStyle/>
          <a:p>
            <a:pPr marL="171450" marR="0" lvl="0" indent="0" algn="l"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 </a:t>
            </a:r>
            <a:r>
              <a:rPr lang="en-US" sz="1400" b="0" i="0" u="none" strike="noStrike" cap="none">
                <a:solidFill>
                  <a:schemeClr val="dk1"/>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Tushar Kanti Bera and Nagaraju Jampana A Multifrequency Constant Current Source Suitable for Electrical Impedance Tomography (EIT).</a:t>
            </a:r>
            <a:endParaRPr sz="1400" b="0" i="0" u="none" strike="noStrike" cap="none">
              <a:solidFill>
                <a:schemeClr val="dk1"/>
              </a:solidFill>
              <a:latin typeface="Times New Roman"/>
              <a:ea typeface="Times New Roman"/>
              <a:cs typeface="Times New Roman"/>
              <a:sym typeface="Times New Roman"/>
            </a:endParaRPr>
          </a:p>
          <a:p>
            <a:pPr marL="171450" marR="0" lvl="0" indent="0" algn="l" rtl="0">
              <a:lnSpc>
                <a:spcPct val="15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Proceedings of 2010 International Conference on Systems in Medicine and Biology, 16-18 December 2010, IIT Kharagpur, India.</a:t>
            </a:r>
            <a:endParaRPr sz="1400" b="0" i="0" u="none" strike="noStrike" cap="none">
              <a:solidFill>
                <a:schemeClr val="dk1"/>
              </a:solidFill>
              <a:latin typeface="Times New Roman"/>
              <a:ea typeface="Times New Roman"/>
              <a:cs typeface="Times New Roman"/>
              <a:sym typeface="Times New Roman"/>
            </a:endParaRPr>
          </a:p>
          <a:p>
            <a:pPr marL="17145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a:p>
            <a:pPr marL="171450" marR="0" lvl="0" indent="0" algn="l" rtl="0">
              <a:lnSpc>
                <a:spcPct val="15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[2]  Priya Hankare , Dr. Alice Cheeran Comparison of image reconstruction algorithms for finding impurities utilising EIT for clinical application in breast cancer.</a:t>
            </a:r>
            <a:endParaRPr sz="1400" b="0" i="0" u="none" strike="noStrike" cap="none">
              <a:solidFill>
                <a:schemeClr val="dk1"/>
              </a:solidFill>
              <a:latin typeface="Arial"/>
              <a:ea typeface="Arial"/>
              <a:cs typeface="Arial"/>
              <a:sym typeface="Arial"/>
            </a:endParaRPr>
          </a:p>
          <a:p>
            <a:pPr marL="171450" marR="0" lvl="0" indent="0" algn="l" rtl="0">
              <a:lnSpc>
                <a:spcPct val="15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r>
              <a:rPr lang="en-US" sz="1400" b="0" i="0" u="none" strike="noStrike" cap="none">
                <a:solidFill>
                  <a:schemeClr val="dk1"/>
                </a:solidFill>
                <a:uFill>
                  <a:noFill/>
                </a:u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Int. J. Medical Engineering and Informatics, Vol. 14, No. 6, 2022</a:t>
            </a:r>
            <a:endParaRPr sz="1400" b="0" i="0" u="none" strike="noStrike" cap="none">
              <a:solidFill>
                <a:schemeClr val="dk1"/>
              </a:solidFill>
              <a:latin typeface="Arial"/>
              <a:ea typeface="Arial"/>
              <a:cs typeface="Arial"/>
              <a:sym typeface="Arial"/>
            </a:endParaRPr>
          </a:p>
          <a:p>
            <a:pPr marL="17145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a:p>
            <a:pPr marL="171450" marR="0" lvl="0" indent="0" algn="l" rtl="0">
              <a:lnSpc>
                <a:spcPct val="15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[3]  Priya Hankare , Dr. Alice Cheeran An Automated Portable and Noninvasive Approach for Breast Tumor Findings using 2 D Electrical Impedance Tomography in  Early Stage.</a:t>
            </a:r>
            <a:endParaRPr sz="1400" b="0" i="0" u="none" strike="noStrike" cap="none">
              <a:solidFill>
                <a:schemeClr val="dk1"/>
              </a:solidFill>
              <a:latin typeface="Times New Roman"/>
              <a:ea typeface="Times New Roman"/>
              <a:cs typeface="Times New Roman"/>
              <a:sym typeface="Times New Roman"/>
            </a:endParaRPr>
          </a:p>
          <a:p>
            <a:pPr marL="17145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highlight>
                <a:schemeClr val="lt1"/>
              </a:highlight>
              <a:latin typeface="Times New Roman"/>
              <a:ea typeface="Times New Roman"/>
              <a:cs typeface="Times New Roman"/>
              <a:sym typeface="Times New Roman"/>
            </a:endParaRPr>
          </a:p>
          <a:p>
            <a:pPr marL="171450" marR="0" lvl="0" indent="0" algn="l" rtl="0">
              <a:lnSpc>
                <a:spcPct val="150000"/>
              </a:lnSpc>
              <a:spcBef>
                <a:spcPts val="0"/>
              </a:spcBef>
              <a:spcAft>
                <a:spcPts val="0"/>
              </a:spcAft>
              <a:buClr>
                <a:srgbClr val="000000"/>
              </a:buClr>
              <a:buSzPts val="1400"/>
              <a:buFont typeface="Arial"/>
              <a:buNone/>
            </a:pPr>
            <a:r>
              <a:rPr lang="en-US" sz="1400" b="0" i="0" u="none" strike="noStrike" cap="none">
                <a:solidFill>
                  <a:schemeClr val="dk1"/>
                </a:solidFill>
                <a:highlight>
                  <a:schemeClr val="lt1"/>
                </a:highlight>
                <a:latin typeface="Times New Roman"/>
                <a:ea typeface="Times New Roman"/>
                <a:cs typeface="Times New Roman"/>
                <a:sym typeface="Times New Roman"/>
              </a:rPr>
              <a:t>[4]  </a:t>
            </a:r>
            <a:r>
              <a:rPr lang="en-US" sz="1400" b="0" i="0" u="none" strike="noStrike" cap="none">
                <a:solidFill>
                  <a:schemeClr val="dk1"/>
                </a:solidFill>
                <a:highlight>
                  <a:schemeClr val="lt1"/>
                </a:highlight>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Tushar Kanti Bera and Nagaraju Jampana</a:t>
            </a:r>
            <a:r>
              <a:rPr lang="en-US" sz="1400" b="0" i="0" u="none" strike="noStrike" cap="none">
                <a:solidFill>
                  <a:schemeClr val="dk1"/>
                </a:solidFill>
                <a:latin typeface="Arial"/>
                <a:ea typeface="Arial"/>
                <a:cs typeface="Arial"/>
                <a:sym typeface="Arial"/>
              </a:rPr>
              <a:t> </a:t>
            </a:r>
            <a:r>
              <a:rPr lang="en-US" sz="1400" b="0" i="0" u="none" strike="noStrike" cap="none">
                <a:solidFill>
                  <a:schemeClr val="dk1"/>
                </a:solidFill>
                <a:highlight>
                  <a:schemeClr val="lt1"/>
                </a:highlight>
                <a:latin typeface="Times New Roman"/>
                <a:ea typeface="Times New Roman"/>
                <a:cs typeface="Times New Roman"/>
                <a:sym typeface="Times New Roman"/>
              </a:rPr>
              <a:t>https://docs.google.com/document/d/1ZAAfQKnfCvJ3JNMbpE-T6rU-mMiu9X2YtKgaDKwPKSA/edit</a:t>
            </a:r>
            <a:r>
              <a:rPr lang="en-US" sz="1400" b="0" i="0" u="none" strike="noStrike" cap="none">
                <a:solidFill>
                  <a:schemeClr val="dk1"/>
                </a:solidFill>
                <a:latin typeface="Times New Roman"/>
                <a:ea typeface="Times New Roman"/>
                <a:cs typeface="Times New Roman"/>
                <a:sym typeface="Times New Roman"/>
              </a:rPr>
              <a:t> Denyer C. W. L., Electronics for Real-Time and Three-Dimensional  Electrical Impedance Tomographs, PhD Thesis, Oxford Brookes  University, January 1996  </a:t>
            </a:r>
            <a:endParaRPr sz="1400" b="0" i="0" u="none" strike="noStrike" cap="none">
              <a:solidFill>
                <a:schemeClr val="dk1"/>
              </a:solidFill>
              <a:latin typeface="Times New Roman"/>
              <a:ea typeface="Times New Roman"/>
              <a:cs typeface="Times New Roman"/>
              <a:sym typeface="Times New Roman"/>
            </a:endParaRPr>
          </a:p>
          <a:p>
            <a:pPr marL="171450" marR="107279" lvl="0" indent="0" algn="l" rtl="0">
              <a:lnSpc>
                <a:spcPct val="93629"/>
              </a:lnSpc>
              <a:spcBef>
                <a:spcPts val="385"/>
              </a:spcBef>
              <a:spcAft>
                <a:spcPts val="0"/>
              </a:spcAft>
              <a:buClr>
                <a:schemeClr val="dk1"/>
              </a:buClr>
              <a:buSzPts val="1100"/>
              <a:buFont typeface="Arial"/>
              <a:buNone/>
            </a:pPr>
            <a:endParaRPr sz="1400" b="0" i="0" u="none" strike="noStrike" cap="none">
              <a:solidFill>
                <a:schemeClr val="dk1"/>
              </a:solidFill>
              <a:latin typeface="Times New Roman"/>
              <a:ea typeface="Times New Roman"/>
              <a:cs typeface="Times New Roman"/>
              <a:sym typeface="Times New Roman"/>
            </a:endParaRPr>
          </a:p>
          <a:p>
            <a:pPr marL="171450" marR="107261" lvl="0" indent="0" algn="l" rtl="0">
              <a:lnSpc>
                <a:spcPct val="99077"/>
              </a:lnSpc>
              <a:spcBef>
                <a:spcPts val="277"/>
              </a:spcBef>
              <a:spcAft>
                <a:spcPts val="0"/>
              </a:spcAft>
              <a:buClr>
                <a:schemeClr val="dk1"/>
              </a:buClr>
              <a:buSzPts val="1100"/>
              <a:buFont typeface="Arial"/>
              <a:buNone/>
            </a:pPr>
            <a:r>
              <a:rPr lang="en-US" sz="1400" b="0" i="0" u="none" strike="noStrike" cap="none">
                <a:solidFill>
                  <a:schemeClr val="dk1"/>
                </a:solidFill>
                <a:latin typeface="Times New Roman"/>
                <a:ea typeface="Times New Roman"/>
                <a:cs typeface="Times New Roman"/>
                <a:sym typeface="Times New Roman"/>
              </a:rPr>
              <a:t>[5]  Metherall P. Three Dimensional Electrical Impedance Tomography of  the Human Thorax, PhD Thesis, University of Sheffield. Jan’ 1998. </a:t>
            </a:r>
            <a:endParaRPr sz="1400" b="0" i="0" u="none" strike="noStrike" cap="none">
              <a:solidFill>
                <a:schemeClr val="dk1"/>
              </a:solidFill>
              <a:latin typeface="Times New Roman"/>
              <a:ea typeface="Times New Roman"/>
              <a:cs typeface="Times New Roman"/>
              <a:sym typeface="Times New Roman"/>
            </a:endParaRPr>
          </a:p>
          <a:p>
            <a:pPr marL="171450" marR="107261" lvl="0" indent="0" algn="l" rtl="0">
              <a:lnSpc>
                <a:spcPct val="99077"/>
              </a:lnSpc>
              <a:spcBef>
                <a:spcPts val="277"/>
              </a:spcBef>
              <a:spcAft>
                <a:spcPts val="0"/>
              </a:spcAft>
              <a:buClr>
                <a:schemeClr val="dk1"/>
              </a:buClr>
              <a:buSzPts val="1100"/>
              <a:buFont typeface="Arial"/>
              <a:buNone/>
            </a:pPr>
            <a:endParaRPr sz="1200" b="0" i="0" u="none" strike="noStrike" cap="none">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g24293438093_0_4"/>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384" name="Google Shape;384;g24293438093_0_4"/>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385" name="Google Shape;385;g24293438093_0_4"/>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386" name="Google Shape;386;g24293438093_0_4"/>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sp>
        <p:nvSpPr>
          <p:cNvPr id="387" name="Google Shape;387;g24293438093_0_4"/>
          <p:cNvSpPr txBox="1"/>
          <p:nvPr/>
        </p:nvSpPr>
        <p:spPr>
          <a:xfrm>
            <a:off x="2269025" y="1156300"/>
            <a:ext cx="2770500" cy="6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C00000"/>
                </a:solidFill>
                <a:latin typeface="Century Gothic"/>
                <a:ea typeface="Century Gothic"/>
                <a:cs typeface="Century Gothic"/>
                <a:sym typeface="Century Gothic"/>
              </a:rPr>
              <a:t>References : </a:t>
            </a:r>
            <a:endParaRPr sz="3100" b="0" i="0" u="none" strike="noStrike" cap="none">
              <a:solidFill>
                <a:srgbClr val="C00000"/>
              </a:solidFill>
              <a:latin typeface="Century Gothic"/>
              <a:ea typeface="Century Gothic"/>
              <a:cs typeface="Century Gothic"/>
              <a:sym typeface="Century Gothic"/>
            </a:endParaRPr>
          </a:p>
        </p:txBody>
      </p:sp>
      <p:pic>
        <p:nvPicPr>
          <p:cNvPr id="388" name="Google Shape;388;g24293438093_0_4"/>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389" name="Google Shape;389;g24293438093_0_4"/>
          <p:cNvSpPr txBox="1"/>
          <p:nvPr/>
        </p:nvSpPr>
        <p:spPr>
          <a:xfrm>
            <a:off x="1439675" y="1985025"/>
            <a:ext cx="10625100" cy="3455100"/>
          </a:xfrm>
          <a:prstGeom prst="rect">
            <a:avLst/>
          </a:prstGeom>
          <a:noFill/>
          <a:ln>
            <a:noFill/>
          </a:ln>
        </p:spPr>
        <p:txBody>
          <a:bodyPr spcFirstLastPara="1" wrap="square" lIns="91425" tIns="91425" rIns="91425" bIns="91425" anchor="t" anchorCtr="0">
            <a:spAutoFit/>
          </a:bodyPr>
          <a:lstStyle/>
          <a:p>
            <a:pPr marL="171450" marR="107262" lvl="0" indent="0" algn="l" rtl="0">
              <a:lnSpc>
                <a:spcPct val="99077"/>
              </a:lnSpc>
              <a:spcBef>
                <a:spcPts val="277"/>
              </a:spcBef>
              <a:spcAft>
                <a:spcPts val="0"/>
              </a:spcAft>
              <a:buClr>
                <a:schemeClr val="dk1"/>
              </a:buClr>
              <a:buSzPts val="1100"/>
              <a:buFont typeface="Arial"/>
              <a:buNone/>
            </a:pPr>
            <a:r>
              <a:rPr lang="en-US" sz="1400" b="0" i="0" u="none" strike="noStrike" cap="none">
                <a:solidFill>
                  <a:schemeClr val="dk1"/>
                </a:solidFill>
                <a:latin typeface="Times New Roman"/>
                <a:ea typeface="Times New Roman"/>
                <a:cs typeface="Times New Roman"/>
                <a:sym typeface="Times New Roman"/>
              </a:rPr>
              <a:t>[6]  Huang C. N., Yu F. M. and Chung H. Y., The Scanning Data  Collection Strategy for Enhancing the Quality of Electrical  Impedance Tomography, IEEE  Transactions on Instrumentation And  Measurement, Vol. 57, NO. 6, 2008</a:t>
            </a:r>
            <a:endParaRPr sz="1400" b="0" i="0" u="none" strike="noStrike" cap="none">
              <a:solidFill>
                <a:schemeClr val="dk1"/>
              </a:solidFill>
              <a:latin typeface="Times New Roman"/>
              <a:ea typeface="Times New Roman"/>
              <a:cs typeface="Times New Roman"/>
              <a:sym typeface="Times New Roman"/>
            </a:endParaRPr>
          </a:p>
          <a:p>
            <a:pPr marL="171450" marR="107262" lvl="0" indent="0" algn="l" rtl="0">
              <a:lnSpc>
                <a:spcPct val="99077"/>
              </a:lnSpc>
              <a:spcBef>
                <a:spcPts val="277"/>
              </a:spcBef>
              <a:spcAft>
                <a:spcPts val="0"/>
              </a:spcAft>
              <a:buClr>
                <a:schemeClr val="dk1"/>
              </a:buClr>
              <a:buSzPts val="1100"/>
              <a:buFont typeface="Arial"/>
              <a:buNone/>
            </a:pPr>
            <a:endParaRPr sz="1400" b="0" i="0" u="none" strike="noStrike" cap="none">
              <a:solidFill>
                <a:schemeClr val="dk1"/>
              </a:solidFill>
              <a:latin typeface="Times New Roman"/>
              <a:ea typeface="Times New Roman"/>
              <a:cs typeface="Times New Roman"/>
              <a:sym typeface="Times New Roman"/>
            </a:endParaRPr>
          </a:p>
          <a:p>
            <a:pPr marL="171450" marR="5991" lvl="0" indent="0" algn="l" rtl="0">
              <a:lnSpc>
                <a:spcPct val="93629"/>
              </a:lnSpc>
              <a:spcBef>
                <a:spcPts val="277"/>
              </a:spcBef>
              <a:spcAft>
                <a:spcPts val="0"/>
              </a:spcAft>
              <a:buClr>
                <a:schemeClr val="dk1"/>
              </a:buClr>
              <a:buSzPts val="1100"/>
              <a:buFont typeface="Arial"/>
              <a:buNone/>
            </a:pPr>
            <a:r>
              <a:rPr lang="en-US" sz="1400" b="0" i="0" u="none" strike="noStrike" cap="none">
                <a:solidFill>
                  <a:schemeClr val="dk1"/>
                </a:solidFill>
                <a:latin typeface="Times New Roman"/>
                <a:ea typeface="Times New Roman"/>
                <a:cs typeface="Times New Roman"/>
                <a:sym typeface="Times New Roman"/>
              </a:rPr>
              <a:t>[7]  Yorkey, T. J., Comparing reconstruction methods for electrical  impedance tomography PhD thesis, University of. Wisconsin at  Madison, Madison, WI 53706, 1986</a:t>
            </a:r>
            <a:endParaRPr sz="1400" b="0" i="0" u="none" strike="noStrike" cap="none">
              <a:solidFill>
                <a:schemeClr val="dk1"/>
              </a:solidFill>
              <a:latin typeface="Times New Roman"/>
              <a:ea typeface="Times New Roman"/>
              <a:cs typeface="Times New Roman"/>
              <a:sym typeface="Times New Roman"/>
            </a:endParaRPr>
          </a:p>
          <a:p>
            <a:pPr marL="171450" marR="5991" lvl="0" indent="0" algn="l" rtl="0">
              <a:lnSpc>
                <a:spcPct val="93629"/>
              </a:lnSpc>
              <a:spcBef>
                <a:spcPts val="277"/>
              </a:spcBef>
              <a:spcAft>
                <a:spcPts val="0"/>
              </a:spcAft>
              <a:buClr>
                <a:schemeClr val="dk1"/>
              </a:buClr>
              <a:buSzPts val="1100"/>
              <a:buFont typeface="Arial"/>
              <a:buNone/>
            </a:pPr>
            <a:endParaRPr sz="1400" b="0" i="0" u="none" strike="noStrike" cap="none">
              <a:solidFill>
                <a:schemeClr val="dk1"/>
              </a:solidFill>
              <a:latin typeface="Times New Roman"/>
              <a:ea typeface="Times New Roman"/>
              <a:cs typeface="Times New Roman"/>
              <a:sym typeface="Times New Roman"/>
            </a:endParaRPr>
          </a:p>
          <a:p>
            <a:pPr marL="171450" marR="109428" lvl="0" indent="0" algn="l" rtl="0">
              <a:lnSpc>
                <a:spcPct val="93629"/>
              </a:lnSpc>
              <a:spcBef>
                <a:spcPts val="277"/>
              </a:spcBef>
              <a:spcAft>
                <a:spcPts val="0"/>
              </a:spcAft>
              <a:buClr>
                <a:schemeClr val="dk1"/>
              </a:buClr>
              <a:buSzPts val="1100"/>
              <a:buFont typeface="Arial"/>
              <a:buNone/>
            </a:pPr>
            <a:r>
              <a:rPr lang="en-US" sz="1400" b="0" i="0" u="none" strike="noStrike" cap="none">
                <a:solidFill>
                  <a:schemeClr val="dk1"/>
                </a:solidFill>
                <a:latin typeface="Times New Roman"/>
                <a:ea typeface="Times New Roman"/>
                <a:cs typeface="Times New Roman"/>
                <a:sym typeface="Times New Roman"/>
              </a:rPr>
              <a:t>[8]  Gang, Y., K. H. Lim, R. George, G. Ybarra, and W. T. Joines. A 3D  EIT system for breast cancer imaging. IEEE Proceedings of the 3rd  International Symposium on Biomedical Imaging. 2006.</a:t>
            </a:r>
            <a:endParaRPr sz="1400" b="0" i="0" u="none" strike="noStrike" cap="none">
              <a:solidFill>
                <a:schemeClr val="dk1"/>
              </a:solidFill>
              <a:latin typeface="Times New Roman"/>
              <a:ea typeface="Times New Roman"/>
              <a:cs typeface="Times New Roman"/>
              <a:sym typeface="Times New Roman"/>
            </a:endParaRPr>
          </a:p>
          <a:p>
            <a:pPr marL="171450" marR="109428" lvl="0" indent="0" algn="l" rtl="0">
              <a:lnSpc>
                <a:spcPct val="93629"/>
              </a:lnSpc>
              <a:spcBef>
                <a:spcPts val="277"/>
              </a:spcBef>
              <a:spcAft>
                <a:spcPts val="0"/>
              </a:spcAft>
              <a:buClr>
                <a:schemeClr val="dk1"/>
              </a:buClr>
              <a:buSzPts val="1100"/>
              <a:buFont typeface="Arial"/>
              <a:buNone/>
            </a:pPr>
            <a:endParaRPr sz="1400" b="0" i="0" u="none" strike="noStrike" cap="none">
              <a:solidFill>
                <a:schemeClr val="dk1"/>
              </a:solidFill>
              <a:latin typeface="Times New Roman"/>
              <a:ea typeface="Times New Roman"/>
              <a:cs typeface="Times New Roman"/>
              <a:sym typeface="Times New Roman"/>
            </a:endParaRPr>
          </a:p>
          <a:p>
            <a:pPr marL="171450" marR="108558" lvl="0" indent="0" algn="l" rtl="0">
              <a:lnSpc>
                <a:spcPct val="93629"/>
              </a:lnSpc>
              <a:spcBef>
                <a:spcPts val="277"/>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[9]  Holder; D. S., Hanquan Y. and Rao A., Some practical biological  phantoms for calibrating multifrequency electrical impedance  tomography, 1996 Physiol. Meas. 17 A167-A177</a:t>
            </a:r>
            <a:r>
              <a:rPr lang="en-US" sz="1200" b="0" i="0" u="none" strike="noStrike" cap="none">
                <a:solidFill>
                  <a:srgbClr val="0B5394"/>
                </a:solidFill>
                <a:latin typeface="Times New Roman"/>
                <a:ea typeface="Times New Roman"/>
                <a:cs typeface="Times New Roman"/>
                <a:sym typeface="Times New Roman"/>
              </a:rPr>
              <a:t>  </a:t>
            </a:r>
            <a:endParaRPr sz="1200" b="0" i="0" u="none" strike="noStrike" cap="none">
              <a:solidFill>
                <a:srgbClr val="0B5394"/>
              </a:solidFill>
              <a:latin typeface="Times New Roman"/>
              <a:ea typeface="Times New Roman"/>
              <a:cs typeface="Times New Roman"/>
              <a:sym typeface="Times New Roman"/>
            </a:endParaRPr>
          </a:p>
          <a:p>
            <a:pPr marL="171450" marR="108558" lvl="0" indent="0" algn="l" rtl="0">
              <a:lnSpc>
                <a:spcPct val="93629"/>
              </a:lnSpc>
              <a:spcBef>
                <a:spcPts val="277"/>
              </a:spcBef>
              <a:spcAft>
                <a:spcPts val="0"/>
              </a:spcAft>
              <a:buClr>
                <a:srgbClr val="000000"/>
              </a:buClr>
              <a:buSzPts val="1200"/>
              <a:buFont typeface="Arial"/>
              <a:buNone/>
            </a:pPr>
            <a:endParaRPr sz="1200" b="0" i="0" u="none" strike="noStrike" cap="none">
              <a:solidFill>
                <a:srgbClr val="0B5394"/>
              </a:solidFill>
              <a:latin typeface="Times New Roman"/>
              <a:ea typeface="Times New Roman"/>
              <a:cs typeface="Times New Roman"/>
              <a:sym typeface="Times New Roman"/>
            </a:endParaRPr>
          </a:p>
          <a:p>
            <a:pPr marL="171450" marR="108558" lvl="0" indent="0" algn="l" rtl="0">
              <a:lnSpc>
                <a:spcPct val="93629"/>
              </a:lnSpc>
              <a:spcBef>
                <a:spcPts val="277"/>
              </a:spcBef>
              <a:spcAft>
                <a:spcPts val="0"/>
              </a:spcAft>
              <a:buClr>
                <a:schemeClr val="dk1"/>
              </a:buClr>
              <a:buSzPts val="1100"/>
              <a:buFont typeface="Arial"/>
              <a:buNone/>
            </a:pPr>
            <a:r>
              <a:rPr lang="en-US" sz="1400" b="0" i="0" u="none" strike="noStrike" cap="none">
                <a:solidFill>
                  <a:schemeClr val="dk1"/>
                </a:solidFill>
                <a:latin typeface="Times New Roman"/>
                <a:ea typeface="Times New Roman"/>
                <a:cs typeface="Times New Roman"/>
                <a:sym typeface="Times New Roman"/>
              </a:rPr>
              <a:t>[10] Hope T A. and Iles; S E, Technology review: The use of electrical  impedance scanning in the detection of breast cancer, Breast Cancer  Res 2004, 6:69-74 © 2004 BioMed Central Ltd. </a:t>
            </a:r>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14"/>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395" name="Google Shape;395;p14"/>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396" name="Google Shape;396;p14"/>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397" name="Google Shape;397;p14"/>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sp>
        <p:nvSpPr>
          <p:cNvPr id="398" name="Google Shape;398;p14"/>
          <p:cNvSpPr txBox="1"/>
          <p:nvPr/>
        </p:nvSpPr>
        <p:spPr>
          <a:xfrm>
            <a:off x="2238025" y="1294450"/>
            <a:ext cx="2773200" cy="6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C00000"/>
                </a:solidFill>
                <a:latin typeface="Century Gothic"/>
                <a:ea typeface="Century Gothic"/>
                <a:cs typeface="Century Gothic"/>
                <a:sym typeface="Century Gothic"/>
              </a:rPr>
              <a:t>Certificates</a:t>
            </a:r>
            <a:endParaRPr sz="3100" b="0" i="0" u="none" strike="noStrike" cap="none">
              <a:solidFill>
                <a:srgbClr val="C00000"/>
              </a:solidFill>
              <a:latin typeface="Century Gothic"/>
              <a:ea typeface="Century Gothic"/>
              <a:cs typeface="Century Gothic"/>
              <a:sym typeface="Century Gothic"/>
            </a:endParaRPr>
          </a:p>
        </p:txBody>
      </p:sp>
      <p:pic>
        <p:nvPicPr>
          <p:cNvPr id="399" name="Google Shape;399;p14"/>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400" name="Google Shape;400;p14"/>
          <p:cNvSpPr txBox="1"/>
          <p:nvPr/>
        </p:nvSpPr>
        <p:spPr>
          <a:xfrm>
            <a:off x="2333800" y="2646725"/>
            <a:ext cx="6871200" cy="272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01" name="Google Shape;401;p14"/>
          <p:cNvPicPr preferRelativeResize="0"/>
          <p:nvPr/>
        </p:nvPicPr>
        <p:blipFill>
          <a:blip r:embed="rId7">
            <a:alphaModFix/>
          </a:blip>
          <a:stretch>
            <a:fillRect/>
          </a:stretch>
        </p:blipFill>
        <p:spPr>
          <a:xfrm>
            <a:off x="1398075" y="1936750"/>
            <a:ext cx="3368175" cy="4708888"/>
          </a:xfrm>
          <a:prstGeom prst="rect">
            <a:avLst/>
          </a:prstGeom>
          <a:noFill/>
          <a:ln>
            <a:noFill/>
          </a:ln>
        </p:spPr>
      </p:pic>
      <p:pic>
        <p:nvPicPr>
          <p:cNvPr id="402" name="Google Shape;402;p14"/>
          <p:cNvPicPr preferRelativeResize="0"/>
          <p:nvPr/>
        </p:nvPicPr>
        <p:blipFill>
          <a:blip r:embed="rId8">
            <a:alphaModFix/>
          </a:blip>
          <a:stretch>
            <a:fillRect/>
          </a:stretch>
        </p:blipFill>
        <p:spPr>
          <a:xfrm>
            <a:off x="5065975" y="2005100"/>
            <a:ext cx="3125823" cy="4640548"/>
          </a:xfrm>
          <a:prstGeom prst="rect">
            <a:avLst/>
          </a:prstGeom>
          <a:noFill/>
          <a:ln>
            <a:noFill/>
          </a:ln>
        </p:spPr>
      </p:pic>
      <p:pic>
        <p:nvPicPr>
          <p:cNvPr id="403" name="Google Shape;403;p14"/>
          <p:cNvPicPr preferRelativeResize="0"/>
          <p:nvPr/>
        </p:nvPicPr>
        <p:blipFill>
          <a:blip r:embed="rId9">
            <a:alphaModFix/>
          </a:blip>
          <a:stretch>
            <a:fillRect/>
          </a:stretch>
        </p:blipFill>
        <p:spPr>
          <a:xfrm>
            <a:off x="8622725" y="1970925"/>
            <a:ext cx="3368175" cy="46405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3"/>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112" name="Google Shape;112;p3"/>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sp>
        <p:nvSpPr>
          <p:cNvPr id="113" name="Google Shape;113;p3"/>
          <p:cNvSpPr/>
          <p:nvPr/>
        </p:nvSpPr>
        <p:spPr>
          <a:xfrm>
            <a:off x="2671224" y="1468725"/>
            <a:ext cx="2154900" cy="369300"/>
          </a:xfrm>
          <a:prstGeom prst="rect">
            <a:avLst/>
          </a:prstGeom>
          <a:noFill/>
          <a:ln>
            <a:noFill/>
          </a:ln>
        </p:spPr>
        <p:txBody>
          <a:bodyPr spcFirstLastPara="1" wrap="square" lIns="91425" tIns="45700" rIns="91425" bIns="45700" anchor="t" anchorCtr="0">
            <a:noAutofit/>
          </a:bodyPr>
          <a:lstStyle/>
          <a:p>
            <a:pPr marL="469900" marR="0" lvl="0" indent="-457200" algn="l" rtl="0">
              <a:lnSpc>
                <a:spcPct val="100000"/>
              </a:lnSpc>
              <a:spcBef>
                <a:spcPts val="0"/>
              </a:spcBef>
              <a:spcAft>
                <a:spcPts val="0"/>
              </a:spcAft>
              <a:buClr>
                <a:srgbClr val="C00000"/>
              </a:buClr>
              <a:buSzPts val="1818"/>
              <a:buFont typeface="Noto Sans Symbols"/>
              <a:buChar char="⮚"/>
            </a:pPr>
            <a:r>
              <a:rPr lang="en-US" sz="1800" b="1" i="0" u="none" strike="noStrike" cap="none">
                <a:solidFill>
                  <a:srgbClr val="052358"/>
                </a:solidFill>
                <a:latin typeface="Times New Roman"/>
                <a:ea typeface="Times New Roman"/>
                <a:cs typeface="Times New Roman"/>
                <a:sym typeface="Times New Roman"/>
              </a:rPr>
              <a:t>ABSTRACT :</a:t>
            </a:r>
            <a:endParaRPr sz="1800" b="1" i="0" u="none" strike="noStrike" cap="none">
              <a:solidFill>
                <a:schemeClr val="dk1"/>
              </a:solidFill>
              <a:latin typeface="Times New Roman"/>
              <a:ea typeface="Times New Roman"/>
              <a:cs typeface="Times New Roman"/>
              <a:sym typeface="Times New Roman"/>
            </a:endParaRPr>
          </a:p>
        </p:txBody>
      </p:sp>
      <p:pic>
        <p:nvPicPr>
          <p:cNvPr id="114" name="Google Shape;114;p3"/>
          <p:cNvPicPr preferRelativeResize="0"/>
          <p:nvPr/>
        </p:nvPicPr>
        <p:blipFill rotWithShape="1">
          <a:blip r:embed="rId6">
            <a:alphaModFix/>
          </a:blip>
          <a:srcRect/>
          <a:stretch/>
        </p:blipFill>
        <p:spPr>
          <a:xfrm>
            <a:off x="1703660" y="179826"/>
            <a:ext cx="6917019" cy="1112946"/>
          </a:xfrm>
          <a:prstGeom prst="rect">
            <a:avLst/>
          </a:prstGeom>
          <a:noFill/>
          <a:ln>
            <a:noFill/>
          </a:ln>
        </p:spPr>
      </p:pic>
      <p:sp>
        <p:nvSpPr>
          <p:cNvPr id="115" name="Google Shape;115;p3"/>
          <p:cNvSpPr txBox="1"/>
          <p:nvPr/>
        </p:nvSpPr>
        <p:spPr>
          <a:xfrm>
            <a:off x="1703650" y="2371100"/>
            <a:ext cx="10344000" cy="26475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600" b="0" i="0" u="none" strike="noStrike" cap="none">
                <a:solidFill>
                  <a:srgbClr val="000000"/>
                </a:solidFill>
                <a:latin typeface="Times New Roman"/>
                <a:ea typeface="Times New Roman"/>
                <a:cs typeface="Times New Roman"/>
                <a:sym typeface="Times New Roman"/>
              </a:rPr>
              <a:t>This research presents design and development of a forward problem solver for early detection of breast cancer using Electrical Impedance Tomography (EIT) technique. The forward problem, which involves predicting the electrical measurements based on the internal conductivity distribution, is a fundamental aspect of EIT. This study focuses on the formulation and numerical implementation of the forward problem, considering the complexities of breast tissue and electrode arrangements. The proposed forward solver incorporates realistic tissue models and electrode configurations to enhance the accuracy of impedance predictions. </a:t>
            </a:r>
            <a:endParaRPr sz="16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100"/>
              <a:buFont typeface="Arial"/>
              <a:buNone/>
            </a:pP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15"/>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409" name="Google Shape;409;p15"/>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410" name="Google Shape;410;p15"/>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411" name="Google Shape;411;p15"/>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sp>
        <p:nvSpPr>
          <p:cNvPr id="412" name="Google Shape;412;p15"/>
          <p:cNvSpPr txBox="1"/>
          <p:nvPr/>
        </p:nvSpPr>
        <p:spPr>
          <a:xfrm>
            <a:off x="5436100" y="2684900"/>
            <a:ext cx="2507700" cy="65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500" b="1" i="0" u="none" strike="noStrike" cap="none">
                <a:solidFill>
                  <a:srgbClr val="C00000"/>
                </a:solidFill>
                <a:latin typeface="Times New Roman"/>
                <a:ea typeface="Times New Roman"/>
                <a:cs typeface="Times New Roman"/>
                <a:sym typeface="Times New Roman"/>
              </a:rPr>
              <a:t>Thank You</a:t>
            </a:r>
            <a:endParaRPr sz="3500" b="0" i="0" u="none" strike="noStrike" cap="none">
              <a:solidFill>
                <a:srgbClr val="C00000"/>
              </a:solidFill>
              <a:latin typeface="Times New Roman"/>
              <a:ea typeface="Times New Roman"/>
              <a:cs typeface="Times New Roman"/>
              <a:sym typeface="Times New Roman"/>
            </a:endParaRPr>
          </a:p>
        </p:txBody>
      </p:sp>
      <p:pic>
        <p:nvPicPr>
          <p:cNvPr id="413" name="Google Shape;413;p15"/>
          <p:cNvPicPr preferRelativeResize="0"/>
          <p:nvPr/>
        </p:nvPicPr>
        <p:blipFill rotWithShape="1">
          <a:blip r:embed="rId6">
            <a:alphaModFix/>
          </a:blip>
          <a:srcRect/>
          <a:stretch/>
        </p:blipFill>
        <p:spPr>
          <a:xfrm>
            <a:off x="1703661" y="158805"/>
            <a:ext cx="6063484" cy="9756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4"/>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21" name="Google Shape;121;p4"/>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22" name="Google Shape;122;p4"/>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123" name="Google Shape;123;p4"/>
          <p:cNvSpPr/>
          <p:nvPr/>
        </p:nvSpPr>
        <p:spPr>
          <a:xfrm>
            <a:off x="2929400" y="1324300"/>
            <a:ext cx="2676900" cy="307800"/>
          </a:xfrm>
          <a:prstGeom prst="rect">
            <a:avLst/>
          </a:prstGeom>
          <a:noFill/>
          <a:ln>
            <a:noFill/>
          </a:ln>
        </p:spPr>
        <p:txBody>
          <a:bodyPr spcFirstLastPara="1" wrap="square" lIns="91425" tIns="45700" rIns="91425" bIns="45700" anchor="t" anchorCtr="0">
            <a:noAutofit/>
          </a:bodyPr>
          <a:lstStyle/>
          <a:p>
            <a:pPr marL="469900" marR="0" lvl="0" indent="-457200" algn="l" rtl="0">
              <a:lnSpc>
                <a:spcPct val="100000"/>
              </a:lnSpc>
              <a:spcBef>
                <a:spcPts val="0"/>
              </a:spcBef>
              <a:spcAft>
                <a:spcPts val="0"/>
              </a:spcAft>
              <a:buClr>
                <a:srgbClr val="C00000"/>
              </a:buClr>
              <a:buSzPts val="1818"/>
              <a:buFont typeface="Times New Roman"/>
              <a:buChar char="⮚"/>
            </a:pPr>
            <a:r>
              <a:rPr lang="en-US" sz="1800" b="1" i="0" u="none" strike="noStrike" cap="none">
                <a:solidFill>
                  <a:srgbClr val="052358"/>
                </a:solidFill>
                <a:latin typeface="Times New Roman"/>
                <a:ea typeface="Times New Roman"/>
                <a:cs typeface="Times New Roman"/>
                <a:sym typeface="Times New Roman"/>
              </a:rPr>
              <a:t>INTRODUCTION :</a:t>
            </a:r>
            <a:endParaRPr sz="1800" b="1" i="0" u="none" strike="noStrike" cap="none">
              <a:solidFill>
                <a:schemeClr val="dk1"/>
              </a:solidFill>
              <a:latin typeface="Times New Roman"/>
              <a:ea typeface="Times New Roman"/>
              <a:cs typeface="Times New Roman"/>
              <a:sym typeface="Times New Roman"/>
            </a:endParaRPr>
          </a:p>
        </p:txBody>
      </p:sp>
      <p:pic>
        <p:nvPicPr>
          <p:cNvPr id="124" name="Google Shape;124;p4"/>
          <p:cNvPicPr preferRelativeResize="0"/>
          <p:nvPr/>
        </p:nvPicPr>
        <p:blipFill rotWithShape="1">
          <a:blip r:embed="rId6">
            <a:alphaModFix/>
          </a:blip>
          <a:srcRect/>
          <a:stretch/>
        </p:blipFill>
        <p:spPr>
          <a:xfrm>
            <a:off x="1861316" y="169316"/>
            <a:ext cx="7178306" cy="1154987"/>
          </a:xfrm>
          <a:prstGeom prst="rect">
            <a:avLst/>
          </a:prstGeom>
          <a:noFill/>
          <a:ln>
            <a:noFill/>
          </a:ln>
        </p:spPr>
      </p:pic>
      <p:sp>
        <p:nvSpPr>
          <p:cNvPr id="125" name="Google Shape;125;p4"/>
          <p:cNvSpPr txBox="1"/>
          <p:nvPr/>
        </p:nvSpPr>
        <p:spPr>
          <a:xfrm>
            <a:off x="1861325" y="2180950"/>
            <a:ext cx="10003200" cy="2862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800" b="0" i="0" u="none" strike="noStrike" cap="none">
                <a:solidFill>
                  <a:srgbClr val="000000"/>
                </a:solidFill>
                <a:latin typeface="Times New Roman"/>
                <a:ea typeface="Times New Roman"/>
                <a:cs typeface="Times New Roman"/>
                <a:sym typeface="Times New Roman"/>
              </a:rPr>
              <a:t>Breast malignancy is the major and common reasons for demise due to cancer among ladies. Primary prevention is not possible since the cause of this disease is not known. The likelihood of developing breast cancer increases with age and the majority hazardous factors contribute its growth. </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chemeClr val="dk1"/>
              </a:buClr>
              <a:buSzPts val="1100"/>
              <a:buFont typeface="Arial"/>
              <a:buNone/>
            </a:pPr>
            <a:r>
              <a:rPr lang="en-US" sz="1800" b="0" i="0" u="none" strike="noStrike" cap="none">
                <a:solidFill>
                  <a:srgbClr val="000000"/>
                </a:solidFill>
                <a:latin typeface="Times New Roman"/>
                <a:ea typeface="Times New Roman"/>
                <a:cs typeface="Times New Roman"/>
                <a:sym typeface="Times New Roman"/>
              </a:rPr>
              <a:t>If it is detected in its early stage the success of treatment is more thereby increasing the survival rate. Currently various screening and diagnostic methods are available such as Breast self and clinical Examination, Mammography, Ultrasonography, Infrared Thermography, Magnetic Resonance Imaging.</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chemeClr val="dk1"/>
              </a:buClr>
              <a:buSzPts val="1100"/>
              <a:buFont typeface="Arial"/>
              <a:buNone/>
            </a:pP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5"/>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31" name="Google Shape;131;p5"/>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32" name="Google Shape;132;p5"/>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133" name="Google Shape;133;p5"/>
          <p:cNvSpPr/>
          <p:nvPr/>
        </p:nvSpPr>
        <p:spPr>
          <a:xfrm>
            <a:off x="2641352" y="1149850"/>
            <a:ext cx="3750000" cy="369300"/>
          </a:xfrm>
          <a:prstGeom prst="rect">
            <a:avLst/>
          </a:prstGeom>
          <a:noFill/>
          <a:ln>
            <a:noFill/>
          </a:ln>
        </p:spPr>
        <p:txBody>
          <a:bodyPr spcFirstLastPara="1" wrap="square" lIns="91425" tIns="45700" rIns="91425" bIns="45700" anchor="t" anchorCtr="0">
            <a:noAutofit/>
          </a:bodyPr>
          <a:lstStyle/>
          <a:p>
            <a:pPr marL="469900" marR="0" lvl="3" indent="-457200" algn="l" rtl="0">
              <a:lnSpc>
                <a:spcPct val="100000"/>
              </a:lnSpc>
              <a:spcBef>
                <a:spcPts val="0"/>
              </a:spcBef>
              <a:spcAft>
                <a:spcPts val="0"/>
              </a:spcAft>
              <a:buClr>
                <a:srgbClr val="C00000"/>
              </a:buClr>
              <a:buSzPts val="1818"/>
              <a:buFont typeface="Noto Sans Symbols"/>
              <a:buChar char="⮚"/>
            </a:pPr>
            <a:r>
              <a:rPr lang="en-US" sz="1800" b="1" i="0" u="none" strike="noStrike" cap="none">
                <a:solidFill>
                  <a:srgbClr val="052358"/>
                </a:solidFill>
                <a:latin typeface="Times New Roman"/>
                <a:ea typeface="Times New Roman"/>
                <a:cs typeface="Times New Roman"/>
                <a:sym typeface="Times New Roman"/>
              </a:rPr>
              <a:t>PROBLEM STATEMENT :</a:t>
            </a:r>
            <a:endParaRPr sz="1800" b="1" i="0" u="none" strike="noStrike" cap="none">
              <a:solidFill>
                <a:schemeClr val="dk1"/>
              </a:solidFill>
              <a:latin typeface="Times New Roman"/>
              <a:ea typeface="Times New Roman"/>
              <a:cs typeface="Times New Roman"/>
              <a:sym typeface="Times New Roman"/>
            </a:endParaRPr>
          </a:p>
        </p:txBody>
      </p:sp>
      <p:pic>
        <p:nvPicPr>
          <p:cNvPr id="134" name="Google Shape;134;p5"/>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135" name="Google Shape;135;p5"/>
          <p:cNvSpPr txBox="1"/>
          <p:nvPr/>
        </p:nvSpPr>
        <p:spPr>
          <a:xfrm>
            <a:off x="2069575" y="2428500"/>
            <a:ext cx="9088200" cy="16008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50000"/>
              </a:lnSpc>
              <a:spcBef>
                <a:spcPts val="1200"/>
              </a:spcBef>
              <a:spcAft>
                <a:spcPts val="0"/>
              </a:spcAft>
              <a:buClr>
                <a:srgbClr val="000000"/>
              </a:buClr>
              <a:buSzPts val="1800"/>
              <a:buFont typeface="Arial"/>
              <a:buAutoNum type="arabicPeriod"/>
            </a:pPr>
            <a:r>
              <a:rPr lang="en-US" sz="1800" b="0" i="0" u="none" strike="noStrike" cap="none">
                <a:solidFill>
                  <a:srgbClr val="000000"/>
                </a:solidFill>
                <a:latin typeface="Times New Roman"/>
                <a:ea typeface="Times New Roman"/>
                <a:cs typeface="Times New Roman"/>
                <a:sym typeface="Times New Roman"/>
              </a:rPr>
              <a:t>Design of AC current source </a:t>
            </a:r>
            <a:endParaRPr sz="1800" b="0" i="0" u="none" strike="noStrike" cap="none">
              <a:solidFill>
                <a:srgbClr val="000000"/>
              </a:solidFill>
              <a:latin typeface="Arial"/>
              <a:ea typeface="Arial"/>
              <a:cs typeface="Arial"/>
              <a:sym typeface="Arial"/>
            </a:endParaRPr>
          </a:p>
          <a:p>
            <a:pPr marL="342900" marR="0" lvl="0" indent="-342900" algn="just" rtl="0">
              <a:lnSpc>
                <a:spcPct val="150000"/>
              </a:lnSpc>
              <a:spcBef>
                <a:spcPts val="1200"/>
              </a:spcBef>
              <a:spcAft>
                <a:spcPts val="0"/>
              </a:spcAft>
              <a:buClr>
                <a:srgbClr val="000000"/>
              </a:buClr>
              <a:buSzPts val="1800"/>
              <a:buFont typeface="Arial"/>
              <a:buAutoNum type="arabicPeriod"/>
            </a:pPr>
            <a:r>
              <a:rPr lang="en-US" sz="1800" b="0" i="0" u="none" strike="noStrike" cap="none">
                <a:solidFill>
                  <a:srgbClr val="000000"/>
                </a:solidFill>
                <a:latin typeface="Times New Roman"/>
                <a:ea typeface="Times New Roman"/>
                <a:cs typeface="Times New Roman"/>
                <a:sym typeface="Times New Roman"/>
              </a:rPr>
              <a:t>Automatic switching of current  and voltage electrodes</a:t>
            </a:r>
            <a:endParaRPr sz="1800" b="0" i="0" u="none" strike="noStrike" cap="none">
              <a:solidFill>
                <a:srgbClr val="000000"/>
              </a:solidFill>
              <a:latin typeface="Arial"/>
              <a:ea typeface="Arial"/>
              <a:cs typeface="Arial"/>
              <a:sym typeface="Arial"/>
            </a:endParaRPr>
          </a:p>
          <a:p>
            <a:pPr marL="342900" marR="0" lvl="0" indent="-254000" algn="just" rtl="0">
              <a:lnSpc>
                <a:spcPct val="150000"/>
              </a:lnSpc>
              <a:spcBef>
                <a:spcPts val="1200"/>
              </a:spcBef>
              <a:spcAft>
                <a:spcPts val="0"/>
              </a:spcAft>
              <a:buClr>
                <a:srgbClr val="000000"/>
              </a:buClr>
              <a:buSzPts val="1400"/>
              <a:buFont typeface="Arial"/>
              <a:buNone/>
            </a:pP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g23ec30d1a1f_0_0"/>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41" name="Google Shape;141;g23ec30d1a1f_0_0"/>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42" name="Google Shape;142;g23ec30d1a1f_0_0"/>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143" name="Google Shape;143;g23ec30d1a1f_0_0"/>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sp>
        <p:nvSpPr>
          <p:cNvPr id="144" name="Google Shape;144;g23ec30d1a1f_0_0"/>
          <p:cNvSpPr/>
          <p:nvPr/>
        </p:nvSpPr>
        <p:spPr>
          <a:xfrm>
            <a:off x="2132850" y="1294875"/>
            <a:ext cx="3376200" cy="369300"/>
          </a:xfrm>
          <a:prstGeom prst="rect">
            <a:avLst/>
          </a:prstGeom>
          <a:noFill/>
          <a:ln>
            <a:noFill/>
          </a:ln>
        </p:spPr>
        <p:txBody>
          <a:bodyPr spcFirstLastPara="1" wrap="square" lIns="91425" tIns="45700" rIns="91425" bIns="45700" anchor="t" anchorCtr="0">
            <a:noAutofit/>
          </a:bodyPr>
          <a:lstStyle/>
          <a:p>
            <a:pPr marL="469900" marR="0" lvl="3" indent="-457200" algn="l" rtl="0">
              <a:lnSpc>
                <a:spcPct val="100000"/>
              </a:lnSpc>
              <a:spcBef>
                <a:spcPts val="0"/>
              </a:spcBef>
              <a:spcAft>
                <a:spcPts val="0"/>
              </a:spcAft>
              <a:buClr>
                <a:srgbClr val="C00000"/>
              </a:buClr>
              <a:buSzPts val="1818"/>
              <a:buFont typeface="Times New Roman"/>
              <a:buChar char="⮚"/>
            </a:pPr>
            <a:r>
              <a:rPr lang="en-US" sz="1800" b="1" i="0" u="none" strike="noStrike" cap="none">
                <a:solidFill>
                  <a:srgbClr val="052358"/>
                </a:solidFill>
                <a:latin typeface="Times New Roman"/>
                <a:ea typeface="Times New Roman"/>
                <a:cs typeface="Times New Roman"/>
                <a:sym typeface="Times New Roman"/>
              </a:rPr>
              <a:t>LITERATURE SURVEY :</a:t>
            </a:r>
            <a:endParaRPr sz="1800" b="1" i="0" u="none" strike="noStrike" cap="none">
              <a:solidFill>
                <a:schemeClr val="dk1"/>
              </a:solidFill>
              <a:latin typeface="Times New Roman"/>
              <a:ea typeface="Times New Roman"/>
              <a:cs typeface="Times New Roman"/>
              <a:sym typeface="Times New Roman"/>
            </a:endParaRPr>
          </a:p>
        </p:txBody>
      </p:sp>
      <p:pic>
        <p:nvPicPr>
          <p:cNvPr id="145" name="Google Shape;145;g23ec30d1a1f_0_0"/>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146" name="Google Shape;146;g23ec30d1a1f_0_0"/>
          <p:cNvSpPr txBox="1"/>
          <p:nvPr/>
        </p:nvSpPr>
        <p:spPr>
          <a:xfrm>
            <a:off x="1620722" y="1664175"/>
            <a:ext cx="10530600" cy="55104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120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Breast malignancy is most widely recognized illness among ladies around the world. Cancer is said to occur when cells in the body begin to grow in an uncontrollable manner. Typically cells develop in an organized manner, however malignant growth cells grow to develop and crowd into ordinary cells. Since, currently there is no known way of preventing breast cancer, early detection permits more treatment options before cancer spreads to different parts of the body, thereby increasing survival rate. Various advanced imaging and screening techniques are available to detect breast cancer.</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20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The various types of screening techniques are :-</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20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1. Breast Self Assessment (BSA) and Clinical Breast Assessment (CBA) </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20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2. Mammography </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20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3. Ultrasonography or Ultrasound </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20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4. Infrared Thermography or Thermal Imaging </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20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5. Magnetic Resonance Imaging (MRI)</a:t>
            </a: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20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6. Electrical Impedance Tomography (EIT)</a:t>
            </a:r>
            <a:endParaRPr sz="1400" b="0" i="0" u="none" strike="noStrike" cap="none">
              <a:solidFill>
                <a:srgbClr val="000000"/>
              </a:solidFill>
              <a:latin typeface="Times New Roman"/>
              <a:ea typeface="Times New Roman"/>
              <a:cs typeface="Times New Roman"/>
              <a:sym typeface="Times New Roman"/>
            </a:endParaRPr>
          </a:p>
          <a:p>
            <a:pPr marL="342900" marR="0" lvl="0" indent="-254000" algn="just" rtl="0">
              <a:lnSpc>
                <a:spcPct val="150000"/>
              </a:lnSpc>
              <a:spcBef>
                <a:spcPts val="120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147" name="Google Shape;147;g23ec30d1a1f_0_0"/>
          <p:cNvPicPr preferRelativeResize="0"/>
          <p:nvPr/>
        </p:nvPicPr>
        <p:blipFill rotWithShape="1">
          <a:blip r:embed="rId7">
            <a:alphaModFix/>
          </a:blip>
          <a:srcRect/>
          <a:stretch/>
        </p:blipFill>
        <p:spPr>
          <a:xfrm>
            <a:off x="7027500" y="3216325"/>
            <a:ext cx="4963400" cy="351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g23ec30d1a1f_0_13"/>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53" name="Google Shape;153;g23ec30d1a1f_0_13"/>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54" name="Google Shape;154;g23ec30d1a1f_0_13"/>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155" name="Google Shape;155;g23ec30d1a1f_0_13"/>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pic>
        <p:nvPicPr>
          <p:cNvPr id="156" name="Google Shape;156;g23ec30d1a1f_0_13"/>
          <p:cNvPicPr preferRelativeResize="0"/>
          <p:nvPr/>
        </p:nvPicPr>
        <p:blipFill rotWithShape="1">
          <a:blip r:embed="rId6">
            <a:alphaModFix/>
          </a:blip>
          <a:srcRect/>
          <a:stretch/>
        </p:blipFill>
        <p:spPr>
          <a:xfrm>
            <a:off x="1703661" y="158805"/>
            <a:ext cx="6063484" cy="975612"/>
          </a:xfrm>
          <a:prstGeom prst="rect">
            <a:avLst/>
          </a:prstGeom>
          <a:noFill/>
          <a:ln>
            <a:noFill/>
          </a:ln>
        </p:spPr>
      </p:pic>
      <p:sp>
        <p:nvSpPr>
          <p:cNvPr id="157" name="Google Shape;157;g23ec30d1a1f_0_13"/>
          <p:cNvSpPr txBox="1"/>
          <p:nvPr/>
        </p:nvSpPr>
        <p:spPr>
          <a:xfrm>
            <a:off x="1537450" y="1616775"/>
            <a:ext cx="9079800" cy="26628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400" b="0" i="0" u="none" strike="noStrike" cap="none">
                <a:solidFill>
                  <a:schemeClr val="dk1"/>
                </a:solidFill>
                <a:highlight>
                  <a:srgbClr val="FFFFFF"/>
                </a:highlight>
                <a:latin typeface="Times New Roman"/>
                <a:ea typeface="Times New Roman"/>
                <a:cs typeface="Times New Roman"/>
                <a:sym typeface="Times New Roman"/>
              </a:rPr>
              <a:t>Typically, conducting surface electrodes are attached to the skin around the body part being examined. Small alternating currents will be applied to some or all of the electrodes, the resulting equi-potentials being recorded from the other electrodes.</a:t>
            </a:r>
            <a:endParaRPr sz="14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just" rtl="0">
              <a:lnSpc>
                <a:spcPct val="150000"/>
              </a:lnSpc>
              <a:spcBef>
                <a:spcPts val="0"/>
              </a:spcBef>
              <a:spcAft>
                <a:spcPts val="0"/>
              </a:spcAft>
              <a:buClr>
                <a:schemeClr val="dk1"/>
              </a:buClr>
              <a:buSzPts val="1100"/>
              <a:buFont typeface="Arial"/>
              <a:buNone/>
            </a:pPr>
            <a:endParaRPr sz="14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dk1"/>
              </a:buClr>
              <a:buSzPts val="1100"/>
              <a:buFont typeface="Arial"/>
              <a:buNone/>
            </a:pPr>
            <a:endParaRPr sz="14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dk1"/>
              </a:buClr>
              <a:buSzPts val="1100"/>
              <a:buFont typeface="Arial"/>
              <a:buNone/>
            </a:pPr>
            <a:endParaRPr sz="14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dk1"/>
              </a:buClr>
              <a:buSzPts val="1100"/>
              <a:buFont typeface="Arial"/>
              <a:buNone/>
            </a:pPr>
            <a:endParaRPr sz="1400" b="0" i="0" u="none" strike="noStrike" cap="none">
              <a:solidFill>
                <a:schemeClr val="dk1"/>
              </a:solidFill>
              <a:highlight>
                <a:srgbClr val="FFFFFF"/>
              </a:highlight>
              <a:latin typeface="Times New Roman"/>
              <a:ea typeface="Times New Roman"/>
              <a:cs typeface="Times New Roman"/>
              <a:sym typeface="Times New Roman"/>
            </a:endParaRPr>
          </a:p>
          <a:p>
            <a:pPr marL="0" marR="76200" lvl="0" indent="0" algn="l" rtl="0">
              <a:lnSpc>
                <a:spcPct val="150000"/>
              </a:lnSpc>
              <a:spcBef>
                <a:spcPts val="0"/>
              </a:spcBef>
              <a:spcAft>
                <a:spcPts val="0"/>
              </a:spcAft>
              <a:buClr>
                <a:schemeClr val="dk1"/>
              </a:buClr>
              <a:buSzPts val="1100"/>
              <a:buFont typeface="Arial"/>
              <a:buNone/>
            </a:pPr>
            <a:endParaRPr sz="14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158" name="Google Shape;158;g23ec30d1a1f_0_13"/>
          <p:cNvSpPr/>
          <p:nvPr/>
        </p:nvSpPr>
        <p:spPr>
          <a:xfrm>
            <a:off x="2263225" y="1134425"/>
            <a:ext cx="7707300" cy="369300"/>
          </a:xfrm>
          <a:prstGeom prst="rect">
            <a:avLst/>
          </a:prstGeom>
          <a:noFill/>
          <a:ln>
            <a:noFill/>
          </a:ln>
        </p:spPr>
        <p:txBody>
          <a:bodyPr spcFirstLastPara="1" wrap="square" lIns="91425" tIns="45700" rIns="91425" bIns="45700" anchor="t" anchorCtr="0">
            <a:noAutofit/>
          </a:bodyPr>
          <a:lstStyle/>
          <a:p>
            <a:pPr marL="469900" marR="0" lvl="3" indent="-457200" algn="l" rtl="0">
              <a:lnSpc>
                <a:spcPct val="100000"/>
              </a:lnSpc>
              <a:spcBef>
                <a:spcPts val="0"/>
              </a:spcBef>
              <a:spcAft>
                <a:spcPts val="0"/>
              </a:spcAft>
              <a:buClr>
                <a:srgbClr val="C00000"/>
              </a:buClr>
              <a:buSzPts val="1818"/>
              <a:buFont typeface="Times New Roman"/>
              <a:buChar char="⮚"/>
            </a:pPr>
            <a:r>
              <a:rPr lang="en-US" sz="1800" b="1" i="0" u="none" strike="noStrike" cap="none">
                <a:solidFill>
                  <a:srgbClr val="052358"/>
                </a:solidFill>
                <a:latin typeface="Times New Roman"/>
                <a:ea typeface="Times New Roman"/>
                <a:cs typeface="Times New Roman"/>
                <a:sym typeface="Times New Roman"/>
              </a:rPr>
              <a:t>ELECTRICAL IMPEDANCE TOMOGRAPHY TECHNIQUE :</a:t>
            </a:r>
            <a:endParaRPr sz="1800" b="1" i="0" u="none" strike="noStrike" cap="none">
              <a:solidFill>
                <a:schemeClr val="dk1"/>
              </a:solidFill>
              <a:latin typeface="Times New Roman"/>
              <a:ea typeface="Times New Roman"/>
              <a:cs typeface="Times New Roman"/>
              <a:sym typeface="Times New Roman"/>
            </a:endParaRPr>
          </a:p>
        </p:txBody>
      </p:sp>
      <p:pic>
        <p:nvPicPr>
          <p:cNvPr id="159" name="Google Shape;159;g23ec30d1a1f_0_13"/>
          <p:cNvPicPr preferRelativeResize="0"/>
          <p:nvPr/>
        </p:nvPicPr>
        <p:blipFill rotWithShape="1">
          <a:blip r:embed="rId7">
            <a:alphaModFix/>
          </a:blip>
          <a:srcRect b="23182"/>
          <a:stretch/>
        </p:blipFill>
        <p:spPr>
          <a:xfrm>
            <a:off x="3003025" y="2817175"/>
            <a:ext cx="6967451" cy="3337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g277a8c723df_0_11"/>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65" name="Google Shape;165;g277a8c723df_0_11"/>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66" name="Google Shape;166;g277a8c723df_0_11"/>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167" name="Google Shape;167;g277a8c723df_0_11"/>
          <p:cNvPicPr preferRelativeResize="0"/>
          <p:nvPr/>
        </p:nvPicPr>
        <p:blipFill rotWithShape="1">
          <a:blip r:embed="rId6">
            <a:alphaModFix/>
          </a:blip>
          <a:srcRect r="46326"/>
          <a:stretch/>
        </p:blipFill>
        <p:spPr>
          <a:xfrm>
            <a:off x="1585850" y="93350"/>
            <a:ext cx="3539150" cy="975625"/>
          </a:xfrm>
          <a:prstGeom prst="rect">
            <a:avLst/>
          </a:prstGeom>
          <a:noFill/>
          <a:ln>
            <a:noFill/>
          </a:ln>
        </p:spPr>
      </p:pic>
      <p:sp>
        <p:nvSpPr>
          <p:cNvPr id="168" name="Google Shape;168;g277a8c723df_0_11"/>
          <p:cNvSpPr txBox="1"/>
          <p:nvPr/>
        </p:nvSpPr>
        <p:spPr>
          <a:xfrm>
            <a:off x="1529600" y="2115100"/>
            <a:ext cx="10311000" cy="21240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Electrical Impedance Tomography (EIT) is a sophisticated medical imaging technique that involves injecting small electrical currents into a body and measuring resulting voltage changes on its surface. </a:t>
            </a: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Using Arduino, a multiplexer, voltage measurements, and phantoms (simulated body models), you can create a simplified setup to explore the basic principles of EIT. However, please note that this approach might not achieve the accuracy and sophistication of dedicated EIT systems.</a:t>
            </a:r>
            <a:endParaRPr sz="1800" b="0" i="0" u="none" strike="noStrike" cap="none">
              <a:solidFill>
                <a:schemeClr val="dk1"/>
              </a:solidFill>
              <a:latin typeface="Times New Roman"/>
              <a:ea typeface="Times New Roman"/>
              <a:cs typeface="Times New Roman"/>
              <a:sym typeface="Times New Roman"/>
            </a:endParaRPr>
          </a:p>
        </p:txBody>
      </p:sp>
      <p:sp>
        <p:nvSpPr>
          <p:cNvPr id="169" name="Google Shape;169;g277a8c723df_0_11"/>
          <p:cNvSpPr/>
          <p:nvPr/>
        </p:nvSpPr>
        <p:spPr>
          <a:xfrm>
            <a:off x="1901950" y="1303500"/>
            <a:ext cx="9483600" cy="369300"/>
          </a:xfrm>
          <a:prstGeom prst="rect">
            <a:avLst/>
          </a:prstGeom>
          <a:noFill/>
          <a:ln>
            <a:noFill/>
          </a:ln>
        </p:spPr>
        <p:txBody>
          <a:bodyPr spcFirstLastPara="1" wrap="square" lIns="91425" tIns="45700" rIns="91425" bIns="45700" anchor="t" anchorCtr="0">
            <a:noAutofit/>
          </a:bodyPr>
          <a:lstStyle/>
          <a:p>
            <a:pPr marL="469900" marR="0" lvl="3" indent="-457200" algn="l" rtl="0">
              <a:lnSpc>
                <a:spcPct val="100000"/>
              </a:lnSpc>
              <a:spcBef>
                <a:spcPts val="0"/>
              </a:spcBef>
              <a:spcAft>
                <a:spcPts val="0"/>
              </a:spcAft>
              <a:buClr>
                <a:srgbClr val="C00000"/>
              </a:buClr>
              <a:buSzPts val="1818"/>
              <a:buFont typeface="Noto Sans Symbols"/>
              <a:buChar char="⮚"/>
            </a:pPr>
            <a:r>
              <a:rPr lang="en-US" sz="1800" b="1" i="0" u="none" strike="noStrike" cap="none">
                <a:solidFill>
                  <a:srgbClr val="002060"/>
                </a:solidFill>
                <a:latin typeface="Times New Roman"/>
                <a:ea typeface="Times New Roman"/>
                <a:cs typeface="Times New Roman"/>
                <a:sym typeface="Times New Roman"/>
              </a:rPr>
              <a:t>ELECTRICAL IMPEDANCE TOMOGRAPHY PRINCIPLE : </a:t>
            </a:r>
            <a:endParaRPr sz="1800" b="1" i="0" u="none" strike="noStrike" cap="none">
              <a:solidFill>
                <a:srgbClr val="00206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7"/>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75" name="Google Shape;175;p7"/>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76" name="Google Shape;176;p7"/>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177" name="Google Shape;177;p7"/>
          <p:cNvPicPr preferRelativeResize="0"/>
          <p:nvPr/>
        </p:nvPicPr>
        <p:blipFill rotWithShape="1">
          <a:blip r:embed="rId6">
            <a:alphaModFix/>
          </a:blip>
          <a:srcRect/>
          <a:stretch/>
        </p:blipFill>
        <p:spPr>
          <a:xfrm>
            <a:off x="1591525" y="119705"/>
            <a:ext cx="6695621" cy="975612"/>
          </a:xfrm>
          <a:prstGeom prst="rect">
            <a:avLst/>
          </a:prstGeom>
          <a:noFill/>
          <a:ln>
            <a:noFill/>
          </a:ln>
        </p:spPr>
      </p:pic>
      <p:sp>
        <p:nvSpPr>
          <p:cNvPr id="178" name="Google Shape;178;p7"/>
          <p:cNvSpPr txBox="1"/>
          <p:nvPr/>
        </p:nvSpPr>
        <p:spPr>
          <a:xfrm>
            <a:off x="1591525" y="2255400"/>
            <a:ext cx="10138200" cy="21702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1200"/>
              </a:spcBef>
              <a:spcAft>
                <a:spcPts val="0"/>
              </a:spcAft>
              <a:buClr>
                <a:srgbClr val="000000"/>
              </a:buClr>
              <a:buSzPts val="1800"/>
              <a:buFont typeface="Arial"/>
              <a:buNone/>
            </a:pPr>
            <a:r>
              <a:rPr lang="en-US" sz="1800" b="0" i="0" u="none" strike="noStrike" cap="none">
                <a:solidFill>
                  <a:srgbClr val="000000"/>
                </a:solidFill>
                <a:latin typeface="Times New Roman"/>
                <a:ea typeface="Times New Roman"/>
                <a:cs typeface="Times New Roman"/>
                <a:sym typeface="Times New Roman"/>
              </a:rPr>
              <a:t>1. Adjacent Current Injection (ACI)</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200"/>
              </a:spcBef>
              <a:spcAft>
                <a:spcPts val="0"/>
              </a:spcAft>
              <a:buClr>
                <a:srgbClr val="000000"/>
              </a:buClr>
              <a:buSzPts val="1800"/>
              <a:buFont typeface="Arial"/>
              <a:buNone/>
            </a:pPr>
            <a:r>
              <a:rPr lang="en-US" sz="1800" b="0" i="0" u="none" strike="noStrike" cap="none">
                <a:solidFill>
                  <a:srgbClr val="000000"/>
                </a:solidFill>
                <a:latin typeface="Times New Roman"/>
                <a:ea typeface="Times New Roman"/>
                <a:cs typeface="Times New Roman"/>
                <a:sym typeface="Times New Roman"/>
              </a:rPr>
              <a:t>2. Opposite Current Injection (OCI)</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200"/>
              </a:spcBef>
              <a:spcAft>
                <a:spcPts val="0"/>
              </a:spcAft>
              <a:buClr>
                <a:srgbClr val="000000"/>
              </a:buClr>
              <a:buSzPts val="1800"/>
              <a:buFont typeface="Arial"/>
              <a:buNone/>
            </a:pPr>
            <a:r>
              <a:rPr lang="en-US" sz="1800" b="0" i="0" u="none" strike="noStrike" cap="none">
                <a:solidFill>
                  <a:srgbClr val="000000"/>
                </a:solidFill>
                <a:latin typeface="Times New Roman"/>
                <a:ea typeface="Times New Roman"/>
                <a:cs typeface="Times New Roman"/>
                <a:sym typeface="Times New Roman"/>
              </a:rPr>
              <a:t>3. Trigonometric Current Injection (TCI)</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1200"/>
              </a:spcBef>
              <a:spcAft>
                <a:spcPts val="1200"/>
              </a:spcAft>
              <a:buClr>
                <a:srgbClr val="000000"/>
              </a:buClr>
              <a:buSzPts val="1800"/>
              <a:buFont typeface="Arial"/>
              <a:buNone/>
            </a:pPr>
            <a:r>
              <a:rPr lang="en-US" sz="1800" b="0" i="0" u="none" strike="noStrike" cap="none">
                <a:solidFill>
                  <a:srgbClr val="000000"/>
                </a:solidFill>
                <a:latin typeface="Times New Roman"/>
                <a:ea typeface="Times New Roman"/>
                <a:cs typeface="Times New Roman"/>
                <a:sym typeface="Times New Roman"/>
              </a:rPr>
              <a:t>4. Cross Current Injection (CCI)</a:t>
            </a:r>
            <a:endParaRPr sz="1800" b="0" i="0" u="none" strike="noStrike" cap="none">
              <a:solidFill>
                <a:srgbClr val="000000"/>
              </a:solidFill>
              <a:latin typeface="Times New Roman"/>
              <a:ea typeface="Times New Roman"/>
              <a:cs typeface="Times New Roman"/>
              <a:sym typeface="Times New Roman"/>
            </a:endParaRPr>
          </a:p>
        </p:txBody>
      </p:sp>
      <p:sp>
        <p:nvSpPr>
          <p:cNvPr id="179" name="Google Shape;179;p7"/>
          <p:cNvSpPr txBox="1"/>
          <p:nvPr/>
        </p:nvSpPr>
        <p:spPr>
          <a:xfrm>
            <a:off x="2372925" y="1225700"/>
            <a:ext cx="5697900" cy="625800"/>
          </a:xfrm>
          <a:prstGeom prst="rect">
            <a:avLst/>
          </a:prstGeom>
          <a:noFill/>
          <a:ln>
            <a:noFill/>
          </a:ln>
        </p:spPr>
        <p:txBody>
          <a:bodyPr spcFirstLastPara="1" wrap="square" lIns="91425" tIns="91425" rIns="91425" bIns="91425" anchor="t" anchorCtr="0">
            <a:noAutofit/>
          </a:bodyPr>
          <a:lstStyle/>
          <a:p>
            <a:pPr marL="469900" marR="0" lvl="3" indent="-456057" algn="l" rtl="0">
              <a:lnSpc>
                <a:spcPct val="100000"/>
              </a:lnSpc>
              <a:spcBef>
                <a:spcPts val="0"/>
              </a:spcBef>
              <a:spcAft>
                <a:spcPts val="0"/>
              </a:spcAft>
              <a:buClr>
                <a:srgbClr val="C00000"/>
              </a:buClr>
              <a:buSzPts val="1800"/>
              <a:buFont typeface="Times New Roman"/>
              <a:buChar char="⮚"/>
            </a:pPr>
            <a:r>
              <a:rPr lang="en-US" sz="1800" b="1" i="0" u="none" strike="noStrike" cap="none">
                <a:solidFill>
                  <a:srgbClr val="052358"/>
                </a:solidFill>
                <a:latin typeface="Times New Roman"/>
                <a:ea typeface="Times New Roman"/>
                <a:cs typeface="Times New Roman"/>
                <a:sym typeface="Times New Roman"/>
              </a:rPr>
              <a:t>CURRENT INJECTION TECHNIQUES :</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1933</Words>
  <Application>Microsoft Office PowerPoint</Application>
  <PresentationFormat>Widescreen</PresentationFormat>
  <Paragraphs>215</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Bookman Old Style</vt:lpstr>
      <vt:lpstr>Calibri</vt:lpstr>
      <vt:lpstr>Noto Sans Symbols</vt:lpstr>
      <vt:lpstr>Century Gothic</vt:lpstr>
      <vt:lpstr>Arial</vt:lpstr>
      <vt:lpstr>Times New Roman</vt:lpstr>
      <vt:lpstr>Office Theme</vt:lpstr>
      <vt:lpstr>   </vt:lpstr>
      <vt:lpstr>   </vt:lpstr>
      <vt:lpstr>   </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PRATHAMESH</dc:creator>
  <cp:lastModifiedBy>PRA7HAM3XH 🧡</cp:lastModifiedBy>
  <cp:revision>1</cp:revision>
  <dcterms:modified xsi:type="dcterms:W3CDTF">2024-04-24T16:52:20Z</dcterms:modified>
</cp:coreProperties>
</file>